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9"/>
  </p:notesMasterIdLst>
  <p:sldIdLst>
    <p:sldId id="256" r:id="rId3"/>
    <p:sldId id="449" r:id="rId4"/>
    <p:sldId id="468" r:id="rId5"/>
    <p:sldId id="450" r:id="rId6"/>
    <p:sldId id="451" r:id="rId7"/>
    <p:sldId id="452" r:id="rId8"/>
    <p:sldId id="483" r:id="rId9"/>
    <p:sldId id="455" r:id="rId10"/>
    <p:sldId id="453" r:id="rId11"/>
    <p:sldId id="457" r:id="rId12"/>
    <p:sldId id="458" r:id="rId13"/>
    <p:sldId id="459" r:id="rId14"/>
    <p:sldId id="460" r:id="rId15"/>
    <p:sldId id="461" r:id="rId16"/>
    <p:sldId id="462" r:id="rId17"/>
    <p:sldId id="463" r:id="rId18"/>
    <p:sldId id="472" r:id="rId19"/>
    <p:sldId id="481" r:id="rId20"/>
    <p:sldId id="470" r:id="rId21"/>
    <p:sldId id="471" r:id="rId22"/>
    <p:sldId id="473" r:id="rId23"/>
    <p:sldId id="474" r:id="rId24"/>
    <p:sldId id="475" r:id="rId25"/>
    <p:sldId id="466" r:id="rId26"/>
    <p:sldId id="467" r:id="rId27"/>
    <p:sldId id="4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30" d="100"/>
          <a:sy n="130" d="100"/>
        </p:scale>
        <p:origin x="111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8AC369DD-F335-4C50-A03E-4CE3D621DF48}"/>
    <pc:docChg chg="undo custSel addSld delSld modSld">
      <pc:chgData name="匡宏宇" userId="6226a253-862e-4062-9583-ca90ef3a886f" providerId="ADAL" clId="{8AC369DD-F335-4C50-A03E-4CE3D621DF48}" dt="2022-10-11T09:44:34.377" v="717" actId="1038"/>
      <pc:docMkLst>
        <pc:docMk/>
      </pc:docMkLst>
      <pc:sldChg chg="modSp mod">
        <pc:chgData name="匡宏宇" userId="6226a253-862e-4062-9583-ca90ef3a886f" providerId="ADAL" clId="{8AC369DD-F335-4C50-A03E-4CE3D621DF48}" dt="2022-10-11T09:40:15.108" v="567"/>
        <pc:sldMkLst>
          <pc:docMk/>
          <pc:sldMk cId="3888431886" sldId="450"/>
        </pc:sldMkLst>
        <pc:spChg chg="mod">
          <ac:chgData name="匡宏宇" userId="6226a253-862e-4062-9583-ca90ef3a886f" providerId="ADAL" clId="{8AC369DD-F335-4C50-A03E-4CE3D621DF48}" dt="2022-10-11T09:40:15.108" v="567"/>
          <ac:spMkLst>
            <pc:docMk/>
            <pc:sldMk cId="3888431886" sldId="450"/>
            <ac:spMk id="2" creationId="{BF932F70-C83E-440E-B100-08C2F2360E54}"/>
          </ac:spMkLst>
        </pc:spChg>
      </pc:sldChg>
      <pc:sldChg chg="modSp mod">
        <pc:chgData name="匡宏宇" userId="6226a253-862e-4062-9583-ca90ef3a886f" providerId="ADAL" clId="{8AC369DD-F335-4C50-A03E-4CE3D621DF48}" dt="2022-10-11T09:41:31.697" v="620"/>
        <pc:sldMkLst>
          <pc:docMk/>
          <pc:sldMk cId="1334216022" sldId="451"/>
        </pc:sldMkLst>
        <pc:spChg chg="mod">
          <ac:chgData name="匡宏宇" userId="6226a253-862e-4062-9583-ca90ef3a886f" providerId="ADAL" clId="{8AC369DD-F335-4C50-A03E-4CE3D621DF48}" dt="2022-10-11T09:41:31.697" v="620"/>
          <ac:spMkLst>
            <pc:docMk/>
            <pc:sldMk cId="1334216022" sldId="451"/>
            <ac:spMk id="2" creationId="{C2D0A852-F40F-481E-B5FF-2AE123806D84}"/>
          </ac:spMkLst>
        </pc:spChg>
      </pc:sldChg>
      <pc:sldChg chg="modSp mod">
        <pc:chgData name="匡宏宇" userId="6226a253-862e-4062-9583-ca90ef3a886f" providerId="ADAL" clId="{8AC369DD-F335-4C50-A03E-4CE3D621DF48}" dt="2022-10-11T09:40:51.375" v="606"/>
        <pc:sldMkLst>
          <pc:docMk/>
          <pc:sldMk cId="3381874295" sldId="455"/>
        </pc:sldMkLst>
        <pc:spChg chg="mod">
          <ac:chgData name="匡宏宇" userId="6226a253-862e-4062-9583-ca90ef3a886f" providerId="ADAL" clId="{8AC369DD-F335-4C50-A03E-4CE3D621DF48}" dt="2022-10-11T09:40:51.375" v="606"/>
          <ac:spMkLst>
            <pc:docMk/>
            <pc:sldMk cId="3381874295" sldId="455"/>
            <ac:spMk id="3" creationId="{DCD48DB2-FA2F-4092-9A38-CB05F609E615}"/>
          </ac:spMkLst>
        </pc:spChg>
      </pc:sldChg>
      <pc:sldChg chg="delSp modSp mod delAnim modAnim">
        <pc:chgData name="匡宏宇" userId="6226a253-862e-4062-9583-ca90ef3a886f" providerId="ADAL" clId="{8AC369DD-F335-4C50-A03E-4CE3D621DF48}" dt="2022-10-11T09:39:02.029" v="537"/>
        <pc:sldMkLst>
          <pc:docMk/>
          <pc:sldMk cId="1209381491" sldId="457"/>
        </pc:sldMkLst>
        <pc:spChg chg="mod">
          <ac:chgData name="匡宏宇" userId="6226a253-862e-4062-9583-ca90ef3a886f" providerId="ADAL" clId="{8AC369DD-F335-4C50-A03E-4CE3D621DF48}" dt="2022-10-11T09:37:42.832" v="373" actId="20577"/>
          <ac:spMkLst>
            <pc:docMk/>
            <pc:sldMk cId="1209381491" sldId="457"/>
            <ac:spMk id="2" creationId="{4589CF6E-39C2-4753-AA34-B048DED8AEC2}"/>
          </ac:spMkLst>
        </pc:spChg>
        <pc:spChg chg="mod">
          <ac:chgData name="匡宏宇" userId="6226a253-862e-4062-9583-ca90ef3a886f" providerId="ADAL" clId="{8AC369DD-F335-4C50-A03E-4CE3D621DF48}" dt="2022-10-11T09:39:02.029" v="537"/>
          <ac:spMkLst>
            <pc:docMk/>
            <pc:sldMk cId="1209381491" sldId="457"/>
            <ac:spMk id="3" creationId="{31A510FD-A482-4011-A02C-1C9A5574ABD8}"/>
          </ac:spMkLst>
        </pc:spChg>
        <pc:picChg chg="del">
          <ac:chgData name="匡宏宇" userId="6226a253-862e-4062-9583-ca90ef3a886f" providerId="ADAL" clId="{8AC369DD-F335-4C50-A03E-4CE3D621DF48}" dt="2022-10-11T09:36:18.500" v="260" actId="478"/>
          <ac:picMkLst>
            <pc:docMk/>
            <pc:sldMk cId="1209381491" sldId="457"/>
            <ac:picMk id="4" creationId="{77A14772-026F-4468-BD80-8D61705913B0}"/>
          </ac:picMkLst>
        </pc:picChg>
        <pc:picChg chg="del">
          <ac:chgData name="匡宏宇" userId="6226a253-862e-4062-9583-ca90ef3a886f" providerId="ADAL" clId="{8AC369DD-F335-4C50-A03E-4CE3D621DF48}" dt="2022-10-11T09:36:13.908" v="258" actId="478"/>
          <ac:picMkLst>
            <pc:docMk/>
            <pc:sldMk cId="1209381491" sldId="457"/>
            <ac:picMk id="5" creationId="{42DCBF08-6366-4880-9284-4753E0E7A39B}"/>
          </ac:picMkLst>
        </pc:picChg>
        <pc:picChg chg="del mod">
          <ac:chgData name="匡宏宇" userId="6226a253-862e-4062-9583-ca90ef3a886f" providerId="ADAL" clId="{8AC369DD-F335-4C50-A03E-4CE3D621DF48}" dt="2022-10-11T09:36:16.172" v="259" actId="478"/>
          <ac:picMkLst>
            <pc:docMk/>
            <pc:sldMk cId="1209381491" sldId="457"/>
            <ac:picMk id="6" creationId="{CFF31260-51B6-4208-B630-EAE76C88FCEF}"/>
          </ac:picMkLst>
        </pc:picChg>
      </pc:sldChg>
      <pc:sldChg chg="modAnim">
        <pc:chgData name="匡宏宇" userId="6226a253-862e-4062-9583-ca90ef3a886f" providerId="ADAL" clId="{8AC369DD-F335-4C50-A03E-4CE3D621DF48}" dt="2022-10-11T09:35:34.545" v="256"/>
        <pc:sldMkLst>
          <pc:docMk/>
          <pc:sldMk cId="626696985" sldId="459"/>
        </pc:sldMkLst>
      </pc:sldChg>
      <pc:sldChg chg="addSp delSp modSp modAnim">
        <pc:chgData name="匡宏宇" userId="6226a253-862e-4062-9583-ca90ef3a886f" providerId="ADAL" clId="{8AC369DD-F335-4C50-A03E-4CE3D621DF48}" dt="2022-10-11T09:34:49.636" v="251"/>
        <pc:sldMkLst>
          <pc:docMk/>
          <pc:sldMk cId="2704802016" sldId="463"/>
        </pc:sldMkLst>
        <pc:picChg chg="add del mod">
          <ac:chgData name="匡宏宇" userId="6226a253-862e-4062-9583-ca90ef3a886f" providerId="ADAL" clId="{8AC369DD-F335-4C50-A03E-4CE3D621DF48}" dt="2022-10-11T09:34:49.636" v="251"/>
          <ac:picMkLst>
            <pc:docMk/>
            <pc:sldMk cId="2704802016" sldId="463"/>
            <ac:picMk id="6" creationId="{7520282C-E56A-BA74-A420-0445B4F1B7C4}"/>
          </ac:picMkLst>
        </pc:picChg>
        <pc:picChg chg="add del mod">
          <ac:chgData name="匡宏宇" userId="6226a253-862e-4062-9583-ca90ef3a886f" providerId="ADAL" clId="{8AC369DD-F335-4C50-A03E-4CE3D621DF48}" dt="2022-10-11T09:34:49.636" v="251"/>
          <ac:picMkLst>
            <pc:docMk/>
            <pc:sldMk cId="2704802016" sldId="463"/>
            <ac:picMk id="7" creationId="{B77021E1-6435-8F53-CA70-91796AF6409F}"/>
          </ac:picMkLst>
        </pc:picChg>
      </pc:sldChg>
      <pc:sldChg chg="add">
        <pc:chgData name="匡宏宇" userId="6226a253-862e-4062-9583-ca90ef3a886f" providerId="ADAL" clId="{8AC369DD-F335-4C50-A03E-4CE3D621DF48}" dt="2022-10-11T09:31:16.976" v="1"/>
        <pc:sldMkLst>
          <pc:docMk/>
          <pc:sldMk cId="1309895293" sldId="466"/>
        </pc:sldMkLst>
      </pc:sldChg>
      <pc:sldChg chg="add">
        <pc:chgData name="匡宏宇" userId="6226a253-862e-4062-9583-ca90ef3a886f" providerId="ADAL" clId="{8AC369DD-F335-4C50-A03E-4CE3D621DF48}" dt="2022-10-11T09:31:16.976" v="1"/>
        <pc:sldMkLst>
          <pc:docMk/>
          <pc:sldMk cId="1457351911" sldId="467"/>
        </pc:sldMkLst>
      </pc:sldChg>
      <pc:sldChg chg="modSp mod">
        <pc:chgData name="匡宏宇" userId="6226a253-862e-4062-9583-ca90ef3a886f" providerId="ADAL" clId="{8AC369DD-F335-4C50-A03E-4CE3D621DF48}" dt="2022-10-11T09:40:03.183" v="553" actId="207"/>
        <pc:sldMkLst>
          <pc:docMk/>
          <pc:sldMk cId="2208064377" sldId="468"/>
        </pc:sldMkLst>
        <pc:spChg chg="mod">
          <ac:chgData name="匡宏宇" userId="6226a253-862e-4062-9583-ca90ef3a886f" providerId="ADAL" clId="{8AC369DD-F335-4C50-A03E-4CE3D621DF48}" dt="2022-10-11T09:39:45.219" v="551"/>
          <ac:spMkLst>
            <pc:docMk/>
            <pc:sldMk cId="2208064377" sldId="468"/>
            <ac:spMk id="2" creationId="{F2560491-7A01-4CCC-8D95-938B87C09B21}"/>
          </ac:spMkLst>
        </pc:spChg>
        <pc:spChg chg="mod">
          <ac:chgData name="匡宏宇" userId="6226a253-862e-4062-9583-ca90ef3a886f" providerId="ADAL" clId="{8AC369DD-F335-4C50-A03E-4CE3D621DF48}" dt="2022-10-11T09:40:03.183" v="553" actId="207"/>
          <ac:spMkLst>
            <pc:docMk/>
            <pc:sldMk cId="2208064377" sldId="468"/>
            <ac:spMk id="3" creationId="{81D1D360-BCEB-4ABF-820E-78B58E6B14C0}"/>
          </ac:spMkLst>
        </pc:spChg>
      </pc:sldChg>
      <pc:sldChg chg="addSp modSp del mod modAnim">
        <pc:chgData name="匡宏宇" userId="6226a253-862e-4062-9583-ca90ef3a886f" providerId="ADAL" clId="{8AC369DD-F335-4C50-A03E-4CE3D621DF48}" dt="2022-10-11T09:35:02.954" v="254" actId="2696"/>
        <pc:sldMkLst>
          <pc:docMk/>
          <pc:sldMk cId="529082559" sldId="472"/>
        </pc:sldMkLst>
        <pc:spChg chg="mod">
          <ac:chgData name="匡宏宇" userId="6226a253-862e-4062-9583-ca90ef3a886f" providerId="ADAL" clId="{8AC369DD-F335-4C50-A03E-4CE3D621DF48}" dt="2022-10-11T09:32:05.478" v="203"/>
          <ac:spMkLst>
            <pc:docMk/>
            <pc:sldMk cId="529082559" sldId="472"/>
            <ac:spMk id="3" creationId="{413407A9-D868-4C83-9063-0F9772C2C99D}"/>
          </ac:spMkLst>
        </pc:spChg>
        <pc:picChg chg="add mod ord">
          <ac:chgData name="匡宏宇" userId="6226a253-862e-4062-9583-ca90ef3a886f" providerId="ADAL" clId="{8AC369DD-F335-4C50-A03E-4CE3D621DF48}" dt="2022-10-11T09:33:08.900" v="239" actId="166"/>
          <ac:picMkLst>
            <pc:docMk/>
            <pc:sldMk cId="529082559" sldId="472"/>
            <ac:picMk id="5" creationId="{713EA972-1BE5-CFCC-91EC-DA4B1FA3FE51}"/>
          </ac:picMkLst>
        </pc:picChg>
        <pc:picChg chg="add mod">
          <ac:chgData name="匡宏宇" userId="6226a253-862e-4062-9583-ca90ef3a886f" providerId="ADAL" clId="{8AC369DD-F335-4C50-A03E-4CE3D621DF48}" dt="2022-10-11T09:33:04.339" v="238"/>
          <ac:picMkLst>
            <pc:docMk/>
            <pc:sldMk cId="529082559" sldId="472"/>
            <ac:picMk id="6" creationId="{1E52F7CD-6337-0D12-3D60-816D0E498600}"/>
          </ac:picMkLst>
        </pc:picChg>
        <pc:picChg chg="add mod">
          <ac:chgData name="匡宏宇" userId="6226a253-862e-4062-9583-ca90ef3a886f" providerId="ADAL" clId="{8AC369DD-F335-4C50-A03E-4CE3D621DF48}" dt="2022-10-11T09:33:04.339" v="238"/>
          <ac:picMkLst>
            <pc:docMk/>
            <pc:sldMk cId="529082559" sldId="472"/>
            <ac:picMk id="7" creationId="{00D7F023-8765-D924-57A6-52736E7D0568}"/>
          </ac:picMkLst>
        </pc:picChg>
      </pc:sldChg>
      <pc:sldChg chg="add">
        <pc:chgData name="匡宏宇" userId="6226a253-862e-4062-9583-ca90ef3a886f" providerId="ADAL" clId="{8AC369DD-F335-4C50-A03E-4CE3D621DF48}" dt="2022-10-11T09:35:22.310" v="255"/>
        <pc:sldMkLst>
          <pc:docMk/>
          <pc:sldMk cId="4006107118" sldId="472"/>
        </pc:sldMkLst>
      </pc:sldChg>
      <pc:sldChg chg="modAnim">
        <pc:chgData name="匡宏宇" userId="6226a253-862e-4062-9583-ca90ef3a886f" providerId="ADAL" clId="{8AC369DD-F335-4C50-A03E-4CE3D621DF48}" dt="2022-10-11T09:34:05.395" v="246"/>
        <pc:sldMkLst>
          <pc:docMk/>
          <pc:sldMk cId="2700330139" sldId="473"/>
        </pc:sldMkLst>
      </pc:sldChg>
      <pc:sldChg chg="modSp mod">
        <pc:chgData name="匡宏宇" userId="6226a253-862e-4062-9583-ca90ef3a886f" providerId="ADAL" clId="{8AC369DD-F335-4C50-A03E-4CE3D621DF48}" dt="2022-10-11T09:34:15.668" v="249" actId="20577"/>
        <pc:sldMkLst>
          <pc:docMk/>
          <pc:sldMk cId="1984885716" sldId="474"/>
        </pc:sldMkLst>
        <pc:spChg chg="mod">
          <ac:chgData name="匡宏宇" userId="6226a253-862e-4062-9583-ca90ef3a886f" providerId="ADAL" clId="{8AC369DD-F335-4C50-A03E-4CE3D621DF48}" dt="2022-10-11T09:34:15.668" v="249" actId="20577"/>
          <ac:spMkLst>
            <pc:docMk/>
            <pc:sldMk cId="1984885716" sldId="474"/>
            <ac:spMk id="5" creationId="{DBEB1601-2E82-4E1E-A583-019D3D4C0A6C}"/>
          </ac:spMkLst>
        </pc:spChg>
      </pc:sldChg>
      <pc:sldChg chg="modAnim">
        <pc:chgData name="匡宏宇" userId="6226a253-862e-4062-9583-ca90ef3a886f" providerId="ADAL" clId="{8AC369DD-F335-4C50-A03E-4CE3D621DF48}" dt="2022-10-11T09:31:26.056" v="2"/>
        <pc:sldMkLst>
          <pc:docMk/>
          <pc:sldMk cId="1369771131" sldId="475"/>
        </pc:sldMkLst>
      </pc:sldChg>
      <pc:sldChg chg="del">
        <pc:chgData name="匡宏宇" userId="6226a253-862e-4062-9583-ca90ef3a886f" providerId="ADAL" clId="{8AC369DD-F335-4C50-A03E-4CE3D621DF48}" dt="2022-10-11T09:31:13.995" v="0" actId="47"/>
        <pc:sldMkLst>
          <pc:docMk/>
          <pc:sldMk cId="568308757" sldId="476"/>
        </pc:sldMkLst>
      </pc:sldChg>
      <pc:sldChg chg="add">
        <pc:chgData name="匡宏宇" userId="6226a253-862e-4062-9583-ca90ef3a886f" providerId="ADAL" clId="{8AC369DD-F335-4C50-A03E-4CE3D621DF48}" dt="2022-10-11T09:31:16.976" v="1"/>
        <pc:sldMkLst>
          <pc:docMk/>
          <pc:sldMk cId="1327042465" sldId="482"/>
        </pc:sldMkLst>
      </pc:sldChg>
      <pc:sldChg chg="addSp modSp new mod">
        <pc:chgData name="匡宏宇" userId="6226a253-862e-4062-9583-ca90ef3a886f" providerId="ADAL" clId="{8AC369DD-F335-4C50-A03E-4CE3D621DF48}" dt="2022-10-11T09:44:34.377" v="717" actId="1038"/>
        <pc:sldMkLst>
          <pc:docMk/>
          <pc:sldMk cId="953232316" sldId="483"/>
        </pc:sldMkLst>
        <pc:picChg chg="add mod">
          <ac:chgData name="匡宏宇" userId="6226a253-862e-4062-9583-ca90ef3a886f" providerId="ADAL" clId="{8AC369DD-F335-4C50-A03E-4CE3D621DF48}" dt="2022-10-11T09:44:24.627" v="707" actId="1035"/>
          <ac:picMkLst>
            <pc:docMk/>
            <pc:sldMk cId="953232316" sldId="483"/>
            <ac:picMk id="5" creationId="{0D74BCE7-6CFA-3939-6F74-F57F255F28AB}"/>
          </ac:picMkLst>
        </pc:picChg>
        <pc:picChg chg="add mod">
          <ac:chgData name="匡宏宇" userId="6226a253-862e-4062-9583-ca90ef3a886f" providerId="ADAL" clId="{8AC369DD-F335-4C50-A03E-4CE3D621DF48}" dt="2022-10-11T09:44:34.377" v="717" actId="1038"/>
          <ac:picMkLst>
            <pc:docMk/>
            <pc:sldMk cId="953232316" sldId="483"/>
            <ac:picMk id="7" creationId="{FC6967D0-1468-A026-362D-5BF2B6AB6B78}"/>
          </ac:picMkLst>
        </pc:picChg>
      </pc:sldChg>
      <pc:sldChg chg="add del">
        <pc:chgData name="匡宏宇" userId="6226a253-862e-4062-9583-ca90ef3a886f" providerId="ADAL" clId="{8AC369DD-F335-4C50-A03E-4CE3D621DF48}" dt="2022-10-11T09:35:00.464" v="253" actId="2890"/>
        <pc:sldMkLst>
          <pc:docMk/>
          <pc:sldMk cId="3785675202" sldId="4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9A2EE-36B0-47D0-9CB8-2C6D936FB835}" type="datetimeFigureOut">
              <a:rPr lang="zh-CN" altLang="en-US" smtClean="0"/>
              <a:t>2022/10/11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706289-EE24-4ADE-807C-AB59F13588D6}" type="slidenum">
              <a:rPr lang="zh-CN" altLang="en-US" smtClean="0"/>
              <a:t>‹#›</a:t>
            </a:fld>
            <a:endParaRPr lang="zh-CN" altLang="en-US"/>
          </a:p>
        </p:txBody>
      </p:sp>
    </p:spTree>
    <p:extLst>
      <p:ext uri="{BB962C8B-B14F-4D97-AF65-F5344CB8AC3E}">
        <p14:creationId xmlns:p14="http://schemas.microsoft.com/office/powerpoint/2010/main" val="3349912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16</a:t>
            </a:fld>
            <a:endParaRPr lang="zh-CN" altLang="en-US"/>
          </a:p>
        </p:txBody>
      </p:sp>
    </p:spTree>
    <p:extLst>
      <p:ext uri="{BB962C8B-B14F-4D97-AF65-F5344CB8AC3E}">
        <p14:creationId xmlns:p14="http://schemas.microsoft.com/office/powerpoint/2010/main" val="97748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13752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60423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735967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11C67-D9F9-4418-A7F7-AFFAC56D4F59}"/>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FF67509F-59E4-413E-AED8-C2184F63DD1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46B708-8395-48AE-8DAA-AB2F245A5116}"/>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FC7B9BB1-E3EC-48B5-8E23-CCA6F5C26C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2CF2EE-C169-4C57-B6E7-E2AC7BBC19BE}"/>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912967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A7BFB-A003-47CA-B64B-9ABBABBD8A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CD7848-8343-40E3-98F0-2D53B20B8F8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602D0D-9E46-41C6-A815-84B385B1A1F8}"/>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328F36B2-A162-4AA6-9799-5EA408DC90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CBF0BB-D8B2-4531-AABE-947CF014EECE}"/>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4070535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CE253-C774-4417-A2A0-441724F60D1C}"/>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0E96AFA6-4DB4-419D-BCFB-3C04809849B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F88910D-2353-467A-9C3F-792CCAAFA308}"/>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9F5FA973-0249-438E-BAD6-6BB8ABA946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8FBB7B-F1BA-4247-AD22-0D870A974FB7}"/>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573880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09CFF1-4456-4A7F-93CB-4E7C7B9A55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250BD6-C66D-48D0-911E-D096D7D1F89C}"/>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6A52510-F512-440E-AD9B-774C112AB0CE}"/>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AC57C0B-871E-4C78-8698-3DA296F60631}"/>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页脚占位符 5">
            <a:extLst>
              <a:ext uri="{FF2B5EF4-FFF2-40B4-BE49-F238E27FC236}">
                <a16:creationId xmlns:a16="http://schemas.microsoft.com/office/drawing/2014/main" id="{A4BAB382-1A56-47BB-B6D7-82E52F9496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64C55B-8E6A-4547-AF47-3B36C1D24691}"/>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20141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17B3-70F9-44DC-9A2A-D34CD7DE6C47}"/>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6AABBD-1B76-4F76-BA0D-A78F7721C17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C20969BB-F206-43FC-A67F-5032A6CF4C7B}"/>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4E3B55B-E114-45D7-B327-23E7675F35D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E5F72D85-A449-4C3E-96FA-D8B294D80976}"/>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CA75109-92F2-4BC2-8785-C7293512194A}"/>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8" name="页脚占位符 7">
            <a:extLst>
              <a:ext uri="{FF2B5EF4-FFF2-40B4-BE49-F238E27FC236}">
                <a16:creationId xmlns:a16="http://schemas.microsoft.com/office/drawing/2014/main" id="{123E46C8-0951-4DE7-AD8A-53C046EB16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FBB4E3A-A650-4B4E-B465-14784D8A4CAA}"/>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322362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6CF80-CE44-43DF-974D-97229FBA83B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9ECD14-0DE3-414B-9D9E-A60592595AE2}"/>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4" name="页脚占位符 3">
            <a:extLst>
              <a:ext uri="{FF2B5EF4-FFF2-40B4-BE49-F238E27FC236}">
                <a16:creationId xmlns:a16="http://schemas.microsoft.com/office/drawing/2014/main" id="{D2391703-71F7-4CB8-91EB-E74C97A745D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E84D7E7-2D8D-407C-91B1-17B2D5257360}"/>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37893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63637E-8F12-43AC-A832-3ECCD97D30A0}"/>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3" name="页脚占位符 2">
            <a:extLst>
              <a:ext uri="{FF2B5EF4-FFF2-40B4-BE49-F238E27FC236}">
                <a16:creationId xmlns:a16="http://schemas.microsoft.com/office/drawing/2014/main" id="{1B2F5B35-408A-4BF5-A5D2-A973C96187F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D4E300-3376-4DB6-9403-C22A822FA4D0}"/>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843473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8599E-E9DF-47C5-A780-F7C9E2DAA825}"/>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EAA5408C-1870-47B1-92F8-CF0A22C9476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5B38CCE-5C43-4A6B-B818-39564FE664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2CDF5C37-A0C8-4E27-A921-FD343D90DE81}"/>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页脚占位符 5">
            <a:extLst>
              <a:ext uri="{FF2B5EF4-FFF2-40B4-BE49-F238E27FC236}">
                <a16:creationId xmlns:a16="http://schemas.microsoft.com/office/drawing/2014/main" id="{EDEF4D7E-15E4-4947-8B7B-747F9DFC20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C45B58-B4C1-4B85-80CB-33A50A970E8C}"/>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532278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706301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5AA04-0ABF-47FE-9EBF-A848C3F8EA6B}"/>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3675A273-93F7-4F47-A239-B92F6988F59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14D716E4-9DBD-4948-B6B3-531AD369032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9124D397-B1E3-4ED9-AE12-BAFA416239E1}"/>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页脚占位符 5">
            <a:extLst>
              <a:ext uri="{FF2B5EF4-FFF2-40B4-BE49-F238E27FC236}">
                <a16:creationId xmlns:a16="http://schemas.microsoft.com/office/drawing/2014/main" id="{1B3612EE-5AB3-485B-A82A-7E06F60350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13941F-0A58-4E77-8DA5-BE46C216A8F7}"/>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421376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6AA3-2EDE-4DBD-9BE4-8756F2D7F63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7648BD7-25CC-49F4-A7D1-48BB3CD37AC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14F35E-93A8-46B3-BF5C-3932E9FEB8CD}"/>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4FF573B2-4734-4A13-AB5C-938B8E0522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286D71-6066-45A0-9817-877CA2E32282}"/>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960368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DC6A28-3B40-4EB4-BAEE-4749BC3EE372}"/>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F23D14-B1B8-4665-8234-F48AEFE3249D}"/>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ACFC51-F63F-45FE-9484-7756F043F1BF}"/>
              </a:ext>
            </a:extLst>
          </p:cNvPr>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888EB828-F758-4D9B-B705-7EE17A2473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42A981-D568-4DA8-8B34-7CA110AB77D8}"/>
              </a:ext>
            </a:extLst>
          </p:cNvPr>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04311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06395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92778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38415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30296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73151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3687477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A4A7CC9-0DC0-46A2-B9EA-B2171E6C2E8E}" type="datetimeFigureOut">
              <a:rPr lang="zh-CN" altLang="en-US" smtClean="0"/>
              <a:t>2022/10/11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118104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A7CC9-0DC0-46A2-B9EA-B2171E6C2E8E}" type="datetimeFigureOut">
              <a:rPr lang="zh-CN" altLang="en-US" smtClean="0"/>
              <a:t>2022/10/11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2543104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08BB21-F2D3-4E79-ABCD-A5E900BFBDE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9414068-D345-4882-8D37-B45B812976D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D45EE9-B5AC-4CE7-A65F-B20500EDF84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A4A7CC9-0DC0-46A2-B9EA-B2171E6C2E8E}" type="datetimeFigureOut">
              <a:rPr lang="zh-CN" altLang="en-US" smtClean="0"/>
              <a:t>2022/10/11</a:t>
            </a:fld>
            <a:endParaRPr lang="zh-CN" altLang="en-US"/>
          </a:p>
        </p:txBody>
      </p:sp>
      <p:sp>
        <p:nvSpPr>
          <p:cNvPr id="5" name="页脚占位符 4">
            <a:extLst>
              <a:ext uri="{FF2B5EF4-FFF2-40B4-BE49-F238E27FC236}">
                <a16:creationId xmlns:a16="http://schemas.microsoft.com/office/drawing/2014/main" id="{D7DFCAD7-8466-462F-9BC9-6B33D3368D9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E099845-5B35-4793-BB33-66ED2FD190C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4A7066-4AA6-46E6-94A5-E1ED762372E9}" type="slidenum">
              <a:rPr lang="zh-CN" altLang="en-US" smtClean="0"/>
              <a:t>‹#›</a:t>
            </a:fld>
            <a:endParaRPr lang="zh-CN" altLang="en-US"/>
          </a:p>
        </p:txBody>
      </p:sp>
    </p:spTree>
    <p:extLst>
      <p:ext uri="{BB962C8B-B14F-4D97-AF65-F5344CB8AC3E}">
        <p14:creationId xmlns:p14="http://schemas.microsoft.com/office/powerpoint/2010/main" val="18944045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00725-73F0-47DC-800C-B48BB8587AA6}"/>
              </a:ext>
            </a:extLst>
          </p:cNvPr>
          <p:cNvSpPr>
            <a:spLocks noGrp="1"/>
          </p:cNvSpPr>
          <p:nvPr>
            <p:ph type="ctrTitle"/>
          </p:nvPr>
        </p:nvSpPr>
        <p:spPr/>
        <p:txBody>
          <a:bodyPr>
            <a:normAutofit fontScale="90000"/>
          </a:bodyPr>
          <a:lstStyle/>
          <a:p>
            <a:r>
              <a:rPr lang="zh-CN" altLang="en-US" dirty="0"/>
              <a:t>需求与商业模式创新</a:t>
            </a:r>
            <a:br>
              <a:rPr lang="en-US" altLang="zh-CN" dirty="0"/>
            </a:br>
            <a:r>
              <a:rPr lang="zh-CN" altLang="en-US" dirty="0"/>
              <a:t>第三章 商业模式类型 </a:t>
            </a:r>
            <a:r>
              <a:rPr lang="en-US" altLang="zh-CN" dirty="0"/>
              <a:t>– </a:t>
            </a:r>
            <a:r>
              <a:rPr lang="zh-CN" altLang="en-US" dirty="0"/>
              <a:t>拆分与开放、互联网场景</a:t>
            </a:r>
          </a:p>
        </p:txBody>
      </p:sp>
      <p:sp>
        <p:nvSpPr>
          <p:cNvPr id="3" name="副标题 2">
            <a:extLst>
              <a:ext uri="{FF2B5EF4-FFF2-40B4-BE49-F238E27FC236}">
                <a16:creationId xmlns:a16="http://schemas.microsoft.com/office/drawing/2014/main" id="{26D50442-2626-4B6B-A434-54FAD4035B01}"/>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p:txBody>
      </p:sp>
    </p:spTree>
    <p:extLst>
      <p:ext uri="{BB962C8B-B14F-4D97-AF65-F5344CB8AC3E}">
        <p14:creationId xmlns:p14="http://schemas.microsoft.com/office/powerpoint/2010/main" val="379163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9CF6E-39C2-4753-AA34-B048DED8AEC2}"/>
              </a:ext>
            </a:extLst>
          </p:cNvPr>
          <p:cNvSpPr>
            <a:spLocks noGrp="1"/>
          </p:cNvSpPr>
          <p:nvPr>
            <p:ph type="title"/>
          </p:nvPr>
        </p:nvSpPr>
        <p:spPr/>
        <p:txBody>
          <a:bodyPr/>
          <a:lstStyle/>
          <a:p>
            <a:r>
              <a:rPr lang="zh-CN" altLang="en-US" dirty="0"/>
              <a:t>让画布动起来</a:t>
            </a:r>
          </a:p>
        </p:txBody>
      </p:sp>
      <p:sp>
        <p:nvSpPr>
          <p:cNvPr id="3" name="内容占位符 2">
            <a:extLst>
              <a:ext uri="{FF2B5EF4-FFF2-40B4-BE49-F238E27FC236}">
                <a16:creationId xmlns:a16="http://schemas.microsoft.com/office/drawing/2014/main" id="{31A510FD-A482-4011-A02C-1C9A5574ABD8}"/>
              </a:ext>
            </a:extLst>
          </p:cNvPr>
          <p:cNvSpPr>
            <a:spLocks noGrp="1"/>
          </p:cNvSpPr>
          <p:nvPr>
            <p:ph idx="1"/>
          </p:nvPr>
        </p:nvSpPr>
        <p:spPr>
          <a:xfrm>
            <a:off x="628650" y="1563328"/>
            <a:ext cx="7886700" cy="4999703"/>
          </a:xfrm>
        </p:spPr>
        <p:txBody>
          <a:bodyPr>
            <a:normAutofit/>
          </a:bodyPr>
          <a:lstStyle/>
          <a:p>
            <a:r>
              <a:rPr lang="zh-CN" altLang="en-US" dirty="0"/>
              <a:t>掌握了商业模式画布之后的课程设置：</a:t>
            </a:r>
            <a:endParaRPr lang="en-US" altLang="zh-CN" dirty="0"/>
          </a:p>
          <a:p>
            <a:pPr lvl="1"/>
            <a:r>
              <a:rPr lang="zh-CN" altLang="en-US" b="1" dirty="0">
                <a:solidFill>
                  <a:srgbClr val="FF0000"/>
                </a:solidFill>
              </a:rPr>
              <a:t>利用画布分析若干常见的商业模式类型 </a:t>
            </a:r>
            <a:r>
              <a:rPr lang="en-US" altLang="zh-CN" b="1" dirty="0">
                <a:solidFill>
                  <a:srgbClr val="FF0000"/>
                </a:solidFill>
              </a:rPr>
              <a:t>– </a:t>
            </a:r>
            <a:r>
              <a:rPr lang="zh-CN" altLang="en-US" b="1" dirty="0">
                <a:solidFill>
                  <a:srgbClr val="FF0000"/>
                </a:solidFill>
              </a:rPr>
              <a:t>拆分</a:t>
            </a:r>
            <a:r>
              <a:rPr lang="en-US" altLang="zh-CN" b="1" dirty="0">
                <a:solidFill>
                  <a:srgbClr val="FF0000"/>
                </a:solidFill>
              </a:rPr>
              <a:t>&amp;</a:t>
            </a:r>
            <a:r>
              <a:rPr lang="zh-CN" altLang="en-US" b="1" dirty="0">
                <a:solidFill>
                  <a:srgbClr val="FF0000"/>
                </a:solidFill>
              </a:rPr>
              <a:t>开放</a:t>
            </a:r>
            <a:endParaRPr lang="en-US" altLang="zh-CN" dirty="0"/>
          </a:p>
          <a:p>
            <a:pPr marL="342900" lvl="1" indent="0">
              <a:buNone/>
            </a:pPr>
            <a:endParaRPr lang="en-US" altLang="zh-CN" dirty="0"/>
          </a:p>
          <a:p>
            <a:pPr lvl="1"/>
            <a:r>
              <a:rPr lang="zh-CN" altLang="en-US" b="1" dirty="0"/>
              <a:t>对新构建或已有的商业模式进行评估，并制定相应的战略</a:t>
            </a:r>
            <a:endParaRPr lang="en-US" altLang="zh-CN" b="1" dirty="0"/>
          </a:p>
          <a:p>
            <a:pPr marL="342900" lvl="1" indent="0">
              <a:buNone/>
            </a:pPr>
            <a:endParaRPr lang="en-US" altLang="zh-CN" b="1" dirty="0"/>
          </a:p>
          <a:p>
            <a:pPr lvl="1"/>
            <a:r>
              <a:rPr lang="zh-CN" altLang="en-US" b="1" dirty="0">
                <a:solidFill>
                  <a:srgbClr val="FF0000"/>
                </a:solidFill>
              </a:rPr>
              <a:t>分析互联网时代的代表性商业模式类型 </a:t>
            </a:r>
            <a:r>
              <a:rPr lang="en-US" altLang="zh-CN" b="1" dirty="0">
                <a:solidFill>
                  <a:srgbClr val="FF0000"/>
                </a:solidFill>
              </a:rPr>
              <a:t>– </a:t>
            </a:r>
            <a:r>
              <a:rPr lang="zh-CN" altLang="en-US" b="1" dirty="0">
                <a:solidFill>
                  <a:srgbClr val="FF0000"/>
                </a:solidFill>
              </a:rPr>
              <a:t>多边平台，免费，长尾</a:t>
            </a:r>
            <a:endParaRPr lang="en-US" altLang="zh-CN" b="1" dirty="0">
              <a:solidFill>
                <a:srgbClr val="FF0000"/>
              </a:solidFill>
            </a:endParaRPr>
          </a:p>
          <a:p>
            <a:pPr lvl="1"/>
            <a:endParaRPr lang="en-US" altLang="zh-CN" dirty="0"/>
          </a:p>
          <a:p>
            <a:pPr lvl="1"/>
            <a:r>
              <a:rPr lang="zh-CN" altLang="en-US" b="1" dirty="0"/>
              <a:t>利用画布构建或改进新的商业模式</a:t>
            </a:r>
            <a:endParaRPr lang="en-US" altLang="zh-CN" b="1" dirty="0"/>
          </a:p>
          <a:p>
            <a:pPr lvl="1"/>
            <a:endParaRPr lang="en-US" altLang="zh-CN" dirty="0"/>
          </a:p>
          <a:p>
            <a:pPr lvl="1"/>
            <a:r>
              <a:rPr lang="zh-CN" altLang="en-US" dirty="0"/>
              <a:t>了解完整的商业模式构建流程，将得到的商业模式用于后续的需求工程</a:t>
            </a:r>
          </a:p>
        </p:txBody>
      </p:sp>
    </p:spTree>
    <p:extLst>
      <p:ext uri="{BB962C8B-B14F-4D97-AF65-F5344CB8AC3E}">
        <p14:creationId xmlns:p14="http://schemas.microsoft.com/office/powerpoint/2010/main" val="120938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37270-A3F6-4ADE-9943-408B47FA905C}"/>
              </a:ext>
            </a:extLst>
          </p:cNvPr>
          <p:cNvSpPr>
            <a:spLocks noGrp="1"/>
          </p:cNvSpPr>
          <p:nvPr>
            <p:ph type="title"/>
          </p:nvPr>
        </p:nvSpPr>
        <p:spPr/>
        <p:txBody>
          <a:bodyPr/>
          <a:lstStyle/>
          <a:p>
            <a:r>
              <a:rPr lang="zh-CN" altLang="en-US" dirty="0"/>
              <a:t>典型商业模式分类</a:t>
            </a:r>
          </a:p>
        </p:txBody>
      </p:sp>
      <p:sp>
        <p:nvSpPr>
          <p:cNvPr id="3" name="内容占位符 2">
            <a:extLst>
              <a:ext uri="{FF2B5EF4-FFF2-40B4-BE49-F238E27FC236}">
                <a16:creationId xmlns:a16="http://schemas.microsoft.com/office/drawing/2014/main" id="{4A9031FC-8BD0-4DA2-89A3-5C524139F6DA}"/>
              </a:ext>
            </a:extLst>
          </p:cNvPr>
          <p:cNvSpPr>
            <a:spLocks noGrp="1"/>
          </p:cNvSpPr>
          <p:nvPr>
            <p:ph idx="1"/>
          </p:nvPr>
        </p:nvSpPr>
        <p:spPr/>
        <p:txBody>
          <a:bodyPr>
            <a:normAutofit/>
          </a:bodyPr>
          <a:lstStyle/>
          <a:p>
            <a:r>
              <a:rPr lang="zh-CN" altLang="en-US" dirty="0"/>
              <a:t>“（讨论）建筑风格的意义在于捕获建筑设计的理念，将其作为典型的、可重复使用的描述”</a:t>
            </a:r>
            <a:endParaRPr lang="en-US" altLang="zh-CN" dirty="0"/>
          </a:p>
          <a:p>
            <a:endParaRPr lang="en-US" altLang="zh-CN" dirty="0"/>
          </a:p>
          <a:p>
            <a:r>
              <a:rPr lang="zh-CN" altLang="en-US" dirty="0"/>
              <a:t>本课程关注的五类商业模式</a:t>
            </a:r>
            <a:endParaRPr lang="en-US" altLang="zh-CN" dirty="0"/>
          </a:p>
          <a:p>
            <a:pPr lvl="1"/>
            <a:r>
              <a:rPr lang="zh-CN" altLang="en-US" dirty="0"/>
              <a:t>分拆商业模式（</a:t>
            </a:r>
            <a:r>
              <a:rPr lang="en-US" altLang="zh-CN" dirty="0"/>
              <a:t>Unbundled</a:t>
            </a:r>
            <a:r>
              <a:rPr lang="zh-CN" altLang="en-US" dirty="0"/>
              <a:t>）</a:t>
            </a:r>
            <a:endParaRPr lang="en-US" altLang="zh-CN" dirty="0"/>
          </a:p>
          <a:p>
            <a:pPr lvl="1"/>
            <a:r>
              <a:rPr lang="zh-CN" altLang="en-US" dirty="0"/>
              <a:t>长尾商业模式（</a:t>
            </a:r>
            <a:r>
              <a:rPr lang="en-US" altLang="zh-CN" dirty="0"/>
              <a:t>Long-tail</a:t>
            </a:r>
            <a:r>
              <a:rPr lang="zh-CN" altLang="en-US" dirty="0"/>
              <a:t>）</a:t>
            </a:r>
            <a:endParaRPr lang="en-US" altLang="zh-CN" dirty="0"/>
          </a:p>
          <a:p>
            <a:pPr lvl="1"/>
            <a:r>
              <a:rPr lang="zh-CN" altLang="en-US" dirty="0"/>
              <a:t>开放式的商业模式（</a:t>
            </a:r>
            <a:r>
              <a:rPr lang="en-US" altLang="zh-CN" dirty="0"/>
              <a:t>Open</a:t>
            </a:r>
            <a:r>
              <a:rPr lang="zh-CN" altLang="en-US" dirty="0"/>
              <a:t>）</a:t>
            </a:r>
            <a:endParaRPr lang="en-US" altLang="zh-CN" dirty="0"/>
          </a:p>
          <a:p>
            <a:pPr lvl="1"/>
            <a:r>
              <a:rPr lang="zh-CN" altLang="en-US" dirty="0"/>
              <a:t>多边商业模式（</a:t>
            </a:r>
            <a:r>
              <a:rPr lang="en-US" altLang="zh-CN" dirty="0"/>
              <a:t>Multisided</a:t>
            </a:r>
            <a:r>
              <a:rPr lang="zh-CN" altLang="en-US" dirty="0"/>
              <a:t>）</a:t>
            </a:r>
            <a:endParaRPr lang="en-US" altLang="zh-CN" dirty="0"/>
          </a:p>
          <a:p>
            <a:pPr lvl="1"/>
            <a:r>
              <a:rPr lang="zh-CN" altLang="en-US" dirty="0"/>
              <a:t>免费商业模式（</a:t>
            </a:r>
            <a:r>
              <a:rPr lang="en-US" altLang="zh-CN" dirty="0"/>
              <a:t>Free</a:t>
            </a:r>
            <a:r>
              <a:rPr lang="zh-CN" altLang="en-US" dirty="0"/>
              <a:t>）</a:t>
            </a:r>
          </a:p>
        </p:txBody>
      </p:sp>
      <p:pic>
        <p:nvPicPr>
          <p:cNvPr id="4" name="图片 3">
            <a:extLst>
              <a:ext uri="{FF2B5EF4-FFF2-40B4-BE49-F238E27FC236}">
                <a16:creationId xmlns:a16="http://schemas.microsoft.com/office/drawing/2014/main" id="{54962502-E212-45B0-8CAF-3B81E16C5939}"/>
              </a:ext>
            </a:extLst>
          </p:cNvPr>
          <p:cNvPicPr>
            <a:picLocks noChangeAspect="1"/>
          </p:cNvPicPr>
          <p:nvPr/>
        </p:nvPicPr>
        <p:blipFill>
          <a:blip r:embed="rId2"/>
          <a:stretch>
            <a:fillRect/>
          </a:stretch>
        </p:blipFill>
        <p:spPr>
          <a:xfrm>
            <a:off x="-34786" y="106709"/>
            <a:ext cx="3284882" cy="2043731"/>
          </a:xfrm>
          <a:prstGeom prst="rect">
            <a:avLst/>
          </a:prstGeom>
        </p:spPr>
      </p:pic>
      <p:pic>
        <p:nvPicPr>
          <p:cNvPr id="6" name="图片 5">
            <a:extLst>
              <a:ext uri="{FF2B5EF4-FFF2-40B4-BE49-F238E27FC236}">
                <a16:creationId xmlns:a16="http://schemas.microsoft.com/office/drawing/2014/main" id="{B72D4B82-F6DC-4837-A649-A2CE1562DE2A}"/>
              </a:ext>
            </a:extLst>
          </p:cNvPr>
          <p:cNvPicPr>
            <a:picLocks noChangeAspect="1"/>
          </p:cNvPicPr>
          <p:nvPr/>
        </p:nvPicPr>
        <p:blipFill>
          <a:blip r:embed="rId3"/>
          <a:stretch>
            <a:fillRect/>
          </a:stretch>
        </p:blipFill>
        <p:spPr>
          <a:xfrm>
            <a:off x="5287617" y="3971852"/>
            <a:ext cx="3856383" cy="2886147"/>
          </a:xfrm>
          <a:prstGeom prst="rect">
            <a:avLst/>
          </a:prstGeom>
        </p:spPr>
      </p:pic>
      <p:pic>
        <p:nvPicPr>
          <p:cNvPr id="7" name="图片 6">
            <a:extLst>
              <a:ext uri="{FF2B5EF4-FFF2-40B4-BE49-F238E27FC236}">
                <a16:creationId xmlns:a16="http://schemas.microsoft.com/office/drawing/2014/main" id="{AF7C95EE-5B2E-4779-BFEE-8678F2E17994}"/>
              </a:ext>
            </a:extLst>
          </p:cNvPr>
          <p:cNvPicPr>
            <a:picLocks noChangeAspect="1"/>
          </p:cNvPicPr>
          <p:nvPr/>
        </p:nvPicPr>
        <p:blipFill>
          <a:blip r:embed="rId4"/>
          <a:stretch>
            <a:fillRect/>
          </a:stretch>
        </p:blipFill>
        <p:spPr>
          <a:xfrm>
            <a:off x="1637473" y="4028375"/>
            <a:ext cx="3744567" cy="2773099"/>
          </a:xfrm>
          <a:prstGeom prst="rect">
            <a:avLst/>
          </a:prstGeom>
        </p:spPr>
      </p:pic>
      <p:pic>
        <p:nvPicPr>
          <p:cNvPr id="5" name="图片 4">
            <a:extLst>
              <a:ext uri="{FF2B5EF4-FFF2-40B4-BE49-F238E27FC236}">
                <a16:creationId xmlns:a16="http://schemas.microsoft.com/office/drawing/2014/main" id="{83887569-00CB-4B8E-8CE4-447593B41E08}"/>
              </a:ext>
            </a:extLst>
          </p:cNvPr>
          <p:cNvPicPr>
            <a:picLocks noChangeAspect="1"/>
          </p:cNvPicPr>
          <p:nvPr/>
        </p:nvPicPr>
        <p:blipFill>
          <a:blip r:embed="rId5"/>
          <a:stretch>
            <a:fillRect/>
          </a:stretch>
        </p:blipFill>
        <p:spPr>
          <a:xfrm>
            <a:off x="3133466" y="1578571"/>
            <a:ext cx="3366570" cy="2502107"/>
          </a:xfrm>
          <a:prstGeom prst="rect">
            <a:avLst/>
          </a:prstGeom>
        </p:spPr>
      </p:pic>
      <p:pic>
        <p:nvPicPr>
          <p:cNvPr id="8" name="图片 7">
            <a:extLst>
              <a:ext uri="{FF2B5EF4-FFF2-40B4-BE49-F238E27FC236}">
                <a16:creationId xmlns:a16="http://schemas.microsoft.com/office/drawing/2014/main" id="{F9A1250E-0883-41D6-9350-CCEE4E52C35B}"/>
              </a:ext>
            </a:extLst>
          </p:cNvPr>
          <p:cNvPicPr>
            <a:picLocks noChangeAspect="1"/>
          </p:cNvPicPr>
          <p:nvPr/>
        </p:nvPicPr>
        <p:blipFill>
          <a:blip r:embed="rId6"/>
          <a:stretch>
            <a:fillRect/>
          </a:stretch>
        </p:blipFill>
        <p:spPr>
          <a:xfrm>
            <a:off x="628650" y="881024"/>
            <a:ext cx="8162925" cy="4533900"/>
          </a:xfrm>
          <a:prstGeom prst="rect">
            <a:avLst/>
          </a:prstGeom>
        </p:spPr>
      </p:pic>
    </p:spTree>
    <p:extLst>
      <p:ext uri="{BB962C8B-B14F-4D97-AF65-F5344CB8AC3E}">
        <p14:creationId xmlns:p14="http://schemas.microsoft.com/office/powerpoint/2010/main" val="289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wipe(down)">
                                      <p:cBhvr>
                                        <p:cTn id="48" dur="500"/>
                                        <p:tgtEl>
                                          <p:spTgt spid="3">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wipe(down)">
                                      <p:cBhvr>
                                        <p:cTn id="51" dur="500"/>
                                        <p:tgtEl>
                                          <p:spTgt spid="3">
                                            <p:txEl>
                                              <p:pRg st="3" end="3"/>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wipe(down)">
                                      <p:cBhvr>
                                        <p:cTn id="54" dur="500"/>
                                        <p:tgtEl>
                                          <p:spTgt spid="3">
                                            <p:txEl>
                                              <p:pRg st="4" end="4"/>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wipe(down)">
                                      <p:cBhvr>
                                        <p:cTn id="57" dur="500"/>
                                        <p:tgtEl>
                                          <p:spTgt spid="3">
                                            <p:txEl>
                                              <p:pRg st="5" end="5"/>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Effect transition="in" filter="wipe(down)">
                                      <p:cBhvr>
                                        <p:cTn id="60" dur="500"/>
                                        <p:tgtEl>
                                          <p:spTgt spid="3">
                                            <p:txEl>
                                              <p:pRg st="6" end="6"/>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wipe(down)">
                                      <p:cBhvr>
                                        <p:cTn id="6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E5BF8-54EA-404E-B497-553FA3B8CA8A}"/>
              </a:ext>
            </a:extLst>
          </p:cNvPr>
          <p:cNvSpPr>
            <a:spLocks noGrp="1"/>
          </p:cNvSpPr>
          <p:nvPr>
            <p:ph type="title"/>
          </p:nvPr>
        </p:nvSpPr>
        <p:spPr/>
        <p:txBody>
          <a:bodyPr/>
          <a:lstStyle/>
          <a:p>
            <a:r>
              <a:rPr lang="zh-CN" altLang="en-US" dirty="0"/>
              <a:t>分拆商业模式：商业版的“关注分离”</a:t>
            </a:r>
          </a:p>
        </p:txBody>
      </p:sp>
      <p:sp>
        <p:nvSpPr>
          <p:cNvPr id="3" name="内容占位符 2">
            <a:extLst>
              <a:ext uri="{FF2B5EF4-FFF2-40B4-BE49-F238E27FC236}">
                <a16:creationId xmlns:a16="http://schemas.microsoft.com/office/drawing/2014/main" id="{5FEC2265-F0B6-499B-8080-66C8D7EBF20B}"/>
              </a:ext>
            </a:extLst>
          </p:cNvPr>
          <p:cNvSpPr>
            <a:spLocks noGrp="1"/>
          </p:cNvSpPr>
          <p:nvPr>
            <p:ph idx="1"/>
          </p:nvPr>
        </p:nvSpPr>
        <p:spPr>
          <a:xfrm>
            <a:off x="628650" y="1697487"/>
            <a:ext cx="7886700" cy="1373981"/>
          </a:xfrm>
        </p:spPr>
        <p:txBody>
          <a:bodyPr>
            <a:noAutofit/>
          </a:bodyPr>
          <a:lstStyle/>
          <a:p>
            <a:r>
              <a:rPr lang="zh-CN" altLang="en-US" sz="2000" dirty="0"/>
              <a:t>企业内部的三类规则：经济、竞争与文化</a:t>
            </a:r>
            <a:endParaRPr lang="en-US" altLang="zh-CN" sz="2000" dirty="0"/>
          </a:p>
          <a:p>
            <a:pPr lvl="1"/>
            <a:r>
              <a:rPr lang="zh-CN" altLang="en-US" sz="1800" dirty="0"/>
              <a:t>由此可以区分三种活动：客户关系管理、新产品开发、基础设施管理</a:t>
            </a:r>
            <a:endParaRPr lang="en-US" altLang="zh-CN" sz="1800" dirty="0"/>
          </a:p>
          <a:p>
            <a:pPr lvl="1"/>
            <a:r>
              <a:rPr lang="zh-CN" altLang="en-US" sz="1800" dirty="0"/>
              <a:t>活动对应三种价值信条：亲近顾客、产品领先、运营卓越</a:t>
            </a:r>
            <a:endParaRPr lang="en-US" altLang="zh-CN" sz="1800" dirty="0"/>
          </a:p>
          <a:p>
            <a:endParaRPr lang="en-US" altLang="zh-CN" sz="400" dirty="0"/>
          </a:p>
          <a:p>
            <a:r>
              <a:rPr lang="zh-CN" altLang="en-US" sz="2000" dirty="0"/>
              <a:t>三类活动驱动因素不同，彼此之间冲突，企业内部消长（难共赢）</a:t>
            </a:r>
            <a:endParaRPr lang="en-US" altLang="zh-CN" sz="2000" dirty="0"/>
          </a:p>
          <a:p>
            <a:pPr lvl="1"/>
            <a:r>
              <a:rPr lang="zh-CN" altLang="en-US" sz="1800" b="1" dirty="0"/>
              <a:t>解决方案：分拆！各自独立</a:t>
            </a:r>
          </a:p>
        </p:txBody>
      </p:sp>
      <p:graphicFrame>
        <p:nvGraphicFramePr>
          <p:cNvPr id="4" name="表格 3">
            <a:extLst>
              <a:ext uri="{FF2B5EF4-FFF2-40B4-BE49-F238E27FC236}">
                <a16:creationId xmlns:a16="http://schemas.microsoft.com/office/drawing/2014/main" id="{D34748B3-247C-42F2-A2A9-9F31063782F4}"/>
              </a:ext>
            </a:extLst>
          </p:cNvPr>
          <p:cNvGraphicFramePr>
            <a:graphicFrameLocks noGrp="1"/>
          </p:cNvGraphicFramePr>
          <p:nvPr>
            <p:extLst>
              <p:ext uri="{D42A27DB-BD31-4B8C-83A1-F6EECF244321}">
                <p14:modId xmlns:p14="http://schemas.microsoft.com/office/powerpoint/2010/main" val="2860463956"/>
              </p:ext>
            </p:extLst>
          </p:nvPr>
        </p:nvGraphicFramePr>
        <p:xfrm>
          <a:off x="790160" y="3649802"/>
          <a:ext cx="7563680" cy="3021421"/>
        </p:xfrm>
        <a:graphic>
          <a:graphicData uri="http://schemas.openxmlformats.org/drawingml/2006/table">
            <a:tbl>
              <a:tblPr firstRow="1" bandRow="1">
                <a:tableStyleId>{5C22544A-7EE6-4342-B048-85BDC9FD1C3A}</a:tableStyleId>
              </a:tblPr>
              <a:tblGrid>
                <a:gridCol w="1890920">
                  <a:extLst>
                    <a:ext uri="{9D8B030D-6E8A-4147-A177-3AD203B41FA5}">
                      <a16:colId xmlns:a16="http://schemas.microsoft.com/office/drawing/2014/main" val="675631102"/>
                    </a:ext>
                  </a:extLst>
                </a:gridCol>
                <a:gridCol w="1890920">
                  <a:extLst>
                    <a:ext uri="{9D8B030D-6E8A-4147-A177-3AD203B41FA5}">
                      <a16:colId xmlns:a16="http://schemas.microsoft.com/office/drawing/2014/main" val="730817536"/>
                    </a:ext>
                  </a:extLst>
                </a:gridCol>
                <a:gridCol w="1890920">
                  <a:extLst>
                    <a:ext uri="{9D8B030D-6E8A-4147-A177-3AD203B41FA5}">
                      <a16:colId xmlns:a16="http://schemas.microsoft.com/office/drawing/2014/main" val="2012726918"/>
                    </a:ext>
                  </a:extLst>
                </a:gridCol>
                <a:gridCol w="1890920">
                  <a:extLst>
                    <a:ext uri="{9D8B030D-6E8A-4147-A177-3AD203B41FA5}">
                      <a16:colId xmlns:a16="http://schemas.microsoft.com/office/drawing/2014/main" val="3263901958"/>
                    </a:ext>
                  </a:extLst>
                </a:gridCol>
              </a:tblGrid>
              <a:tr h="346801">
                <a:tc>
                  <a:txBody>
                    <a:bodyPr/>
                    <a:lstStyle/>
                    <a:p>
                      <a:endParaRPr lang="zh-CN" altLang="en-US" sz="1800" dirty="0"/>
                    </a:p>
                  </a:txBody>
                  <a:tcPr marL="68580" marR="68580" marT="34290" marB="34290"/>
                </a:tc>
                <a:tc>
                  <a:txBody>
                    <a:bodyPr/>
                    <a:lstStyle/>
                    <a:p>
                      <a:r>
                        <a:rPr lang="zh-CN" altLang="en-US" sz="1800" dirty="0"/>
                        <a:t>新产品开发</a:t>
                      </a:r>
                    </a:p>
                  </a:txBody>
                  <a:tcPr marL="68580" marR="68580" marT="34290" marB="34290"/>
                </a:tc>
                <a:tc>
                  <a:txBody>
                    <a:bodyPr/>
                    <a:lstStyle/>
                    <a:p>
                      <a:r>
                        <a:rPr lang="zh-CN" altLang="en-US" sz="1800" dirty="0"/>
                        <a:t>客户关系管理</a:t>
                      </a:r>
                    </a:p>
                  </a:txBody>
                  <a:tcPr marL="68580" marR="68580" marT="34290" marB="34290"/>
                </a:tc>
                <a:tc>
                  <a:txBody>
                    <a:bodyPr/>
                    <a:lstStyle/>
                    <a:p>
                      <a:r>
                        <a:rPr lang="zh-CN" altLang="en-US" sz="1800" dirty="0"/>
                        <a:t>基础设施管理</a:t>
                      </a:r>
                    </a:p>
                  </a:txBody>
                  <a:tcPr marL="68580" marR="68580" marT="34290" marB="34290"/>
                </a:tc>
                <a:extLst>
                  <a:ext uri="{0D108BD9-81ED-4DB2-BD59-A6C34878D82A}">
                    <a16:rowId xmlns:a16="http://schemas.microsoft.com/office/drawing/2014/main" val="3717883513"/>
                  </a:ext>
                </a:extLst>
              </a:tr>
              <a:tr h="871687">
                <a:tc>
                  <a:txBody>
                    <a:bodyPr/>
                    <a:lstStyle/>
                    <a:p>
                      <a:r>
                        <a:rPr lang="zh-CN" altLang="en-US" sz="1800" b="1" dirty="0"/>
                        <a:t>经济规则</a:t>
                      </a:r>
                    </a:p>
                  </a:txBody>
                  <a:tcPr marL="68580" marR="68580" marT="34290" marB="34290"/>
                </a:tc>
                <a:tc>
                  <a:txBody>
                    <a:bodyPr/>
                    <a:lstStyle/>
                    <a:p>
                      <a:r>
                        <a:rPr lang="zh-CN" altLang="en-US" sz="1800" dirty="0"/>
                        <a:t>早期市场，强调速度与高溢价</a:t>
                      </a:r>
                    </a:p>
                  </a:txBody>
                  <a:tcPr marL="68580" marR="68580" marT="34290" marB="34290"/>
                </a:tc>
                <a:tc>
                  <a:txBody>
                    <a:bodyPr/>
                    <a:lstStyle/>
                    <a:p>
                      <a:r>
                        <a:rPr lang="zh-CN" altLang="en-US" sz="1800" dirty="0"/>
                        <a:t>获客成本高，提高客单价，复用渠道</a:t>
                      </a:r>
                    </a:p>
                  </a:txBody>
                  <a:tcPr marL="68580" marR="68580" marT="34290" marB="34290"/>
                </a:tc>
                <a:tc>
                  <a:txBody>
                    <a:bodyPr/>
                    <a:lstStyle/>
                    <a:p>
                      <a:r>
                        <a:rPr lang="zh-CN" altLang="en-US" sz="1800" dirty="0"/>
                        <a:t>高产量平摊高固定成本，扩规模</a:t>
                      </a:r>
                    </a:p>
                  </a:txBody>
                  <a:tcPr marL="68580" marR="68580" marT="34290" marB="34290"/>
                </a:tc>
                <a:extLst>
                  <a:ext uri="{0D108BD9-81ED-4DB2-BD59-A6C34878D82A}">
                    <a16:rowId xmlns:a16="http://schemas.microsoft.com/office/drawing/2014/main" val="2941277733"/>
                  </a:ext>
                </a:extLst>
              </a:tr>
              <a:tr h="871687">
                <a:tc>
                  <a:txBody>
                    <a:bodyPr/>
                    <a:lstStyle/>
                    <a:p>
                      <a:r>
                        <a:rPr lang="zh-CN" altLang="en-US" sz="1800" b="1" dirty="0"/>
                        <a:t>竞争规则</a:t>
                      </a:r>
                    </a:p>
                  </a:txBody>
                  <a:tcPr marL="68580" marR="68580" marT="34290" marB="34290"/>
                </a:tc>
                <a:tc>
                  <a:txBody>
                    <a:bodyPr/>
                    <a:lstStyle/>
                    <a:p>
                      <a:r>
                        <a:rPr lang="zh-CN" altLang="en-US" sz="1800" dirty="0"/>
                        <a:t>能力之争：门槛低，小玩家多</a:t>
                      </a:r>
                    </a:p>
                  </a:txBody>
                  <a:tcPr marL="68580" marR="68580" marT="34290" marB="34290"/>
                </a:tc>
                <a:tc>
                  <a:txBody>
                    <a:bodyPr/>
                    <a:lstStyle/>
                    <a:p>
                      <a:r>
                        <a:rPr lang="zh-CN" altLang="en-US" sz="1800" dirty="0"/>
                        <a:t>范围之争：少量的大玩家主导市场（</a:t>
                      </a:r>
                      <a:r>
                        <a:rPr lang="en-US" altLang="zh-CN" sz="1800" dirty="0"/>
                        <a:t>7</a:t>
                      </a:r>
                      <a:r>
                        <a:rPr lang="zh-CN" altLang="en-US" sz="1800" dirty="0"/>
                        <a:t>：</a:t>
                      </a:r>
                      <a:r>
                        <a:rPr lang="en-US" altLang="zh-CN" sz="1800" dirty="0"/>
                        <a:t>2</a:t>
                      </a:r>
                      <a:r>
                        <a:rPr lang="zh-CN" altLang="en-US" sz="1800" dirty="0"/>
                        <a:t>：</a:t>
                      </a:r>
                      <a:r>
                        <a:rPr lang="en-US" altLang="zh-CN" sz="1800" dirty="0"/>
                        <a:t>1</a:t>
                      </a:r>
                      <a:r>
                        <a:rPr lang="zh-CN" altLang="en-US" sz="1800" dirty="0"/>
                        <a:t>）</a:t>
                      </a:r>
                    </a:p>
                  </a:txBody>
                  <a:tcPr marL="68580" marR="68580" marT="34290" marB="34290"/>
                </a:tc>
                <a:tc>
                  <a:txBody>
                    <a:bodyPr/>
                    <a:lstStyle/>
                    <a:p>
                      <a:r>
                        <a:rPr lang="zh-CN" altLang="en-US" sz="1800" dirty="0"/>
                        <a:t>规模之争：已经固化的大玩家市场（</a:t>
                      </a:r>
                      <a:r>
                        <a:rPr lang="en-US" altLang="zh-CN" sz="1800" dirty="0"/>
                        <a:t>9</a:t>
                      </a:r>
                      <a:r>
                        <a:rPr lang="zh-CN" altLang="en-US" sz="1800" dirty="0"/>
                        <a:t>：</a:t>
                      </a:r>
                      <a:r>
                        <a:rPr lang="en-US" altLang="zh-CN" sz="1800" dirty="0"/>
                        <a:t>1</a:t>
                      </a:r>
                      <a:r>
                        <a:rPr lang="zh-CN" altLang="en-US" sz="1800" dirty="0"/>
                        <a:t>）</a:t>
                      </a:r>
                    </a:p>
                  </a:txBody>
                  <a:tcPr marL="68580" marR="68580" marT="34290" marB="34290"/>
                </a:tc>
                <a:extLst>
                  <a:ext uri="{0D108BD9-81ED-4DB2-BD59-A6C34878D82A}">
                    <a16:rowId xmlns:a16="http://schemas.microsoft.com/office/drawing/2014/main" val="3936903234"/>
                  </a:ext>
                </a:extLst>
              </a:tr>
              <a:tr h="871687">
                <a:tc>
                  <a:txBody>
                    <a:bodyPr/>
                    <a:lstStyle/>
                    <a:p>
                      <a:r>
                        <a:rPr lang="zh-CN" altLang="en-US" sz="1800" b="1" dirty="0"/>
                        <a:t>文化规则</a:t>
                      </a:r>
                    </a:p>
                  </a:txBody>
                  <a:tcPr marL="68580" marR="68580" marT="34290" marB="34290"/>
                </a:tc>
                <a:tc>
                  <a:txBody>
                    <a:bodyPr/>
                    <a:lstStyle/>
                    <a:p>
                      <a:r>
                        <a:rPr lang="zh-CN" altLang="en-US" sz="1800" dirty="0"/>
                        <a:t>以员工为核心：呵护创意明星</a:t>
                      </a:r>
                    </a:p>
                  </a:txBody>
                  <a:tcPr marL="68580" marR="68580" marT="34290" marB="34290"/>
                </a:tc>
                <a:tc>
                  <a:txBody>
                    <a:bodyPr/>
                    <a:lstStyle/>
                    <a:p>
                      <a:r>
                        <a:rPr lang="zh-CN" altLang="en-US" sz="1800" dirty="0"/>
                        <a:t>高度服务导向：客户第一心态</a:t>
                      </a:r>
                    </a:p>
                  </a:txBody>
                  <a:tcPr marL="68580" marR="68580" marT="34290" marB="34290"/>
                </a:tc>
                <a:tc>
                  <a:txBody>
                    <a:bodyPr/>
                    <a:lstStyle/>
                    <a:p>
                      <a:r>
                        <a:rPr lang="zh-CN" altLang="en-US" sz="1800" dirty="0"/>
                        <a:t>聚焦成本：标准化、可预期、生产效率</a:t>
                      </a:r>
                    </a:p>
                  </a:txBody>
                  <a:tcPr marL="68580" marR="68580" marT="34290" marB="34290"/>
                </a:tc>
                <a:extLst>
                  <a:ext uri="{0D108BD9-81ED-4DB2-BD59-A6C34878D82A}">
                    <a16:rowId xmlns:a16="http://schemas.microsoft.com/office/drawing/2014/main" val="3142585449"/>
                  </a:ext>
                </a:extLst>
              </a:tr>
            </a:tbl>
          </a:graphicData>
        </a:graphic>
      </p:graphicFrame>
    </p:spTree>
    <p:extLst>
      <p:ext uri="{BB962C8B-B14F-4D97-AF65-F5344CB8AC3E}">
        <p14:creationId xmlns:p14="http://schemas.microsoft.com/office/powerpoint/2010/main" val="62669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81452-CEAB-4155-B757-BE96C28DC31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D1C20BD5-5F83-4825-BA89-A16265928ABB}"/>
              </a:ext>
            </a:extLst>
          </p:cNvPr>
          <p:cNvPicPr>
            <a:picLocks noChangeAspect="1"/>
          </p:cNvPicPr>
          <p:nvPr/>
        </p:nvPicPr>
        <p:blipFill>
          <a:blip r:embed="rId2"/>
          <a:stretch>
            <a:fillRect/>
          </a:stretch>
        </p:blipFill>
        <p:spPr>
          <a:xfrm>
            <a:off x="1058518" y="976520"/>
            <a:ext cx="7275443" cy="4996277"/>
          </a:xfrm>
          <a:prstGeom prst="rect">
            <a:avLst/>
          </a:prstGeom>
        </p:spPr>
      </p:pic>
      <p:sp>
        <p:nvSpPr>
          <p:cNvPr id="6" name="矩形 5">
            <a:extLst>
              <a:ext uri="{FF2B5EF4-FFF2-40B4-BE49-F238E27FC236}">
                <a16:creationId xmlns:a16="http://schemas.microsoft.com/office/drawing/2014/main" id="{31D517D2-1050-4419-87A1-D2C650B37C77}"/>
              </a:ext>
            </a:extLst>
          </p:cNvPr>
          <p:cNvSpPr/>
          <p:nvPr/>
        </p:nvSpPr>
        <p:spPr>
          <a:xfrm>
            <a:off x="5493855" y="1131096"/>
            <a:ext cx="1446143"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个人长期咨询与机构短期出售</a:t>
            </a:r>
          </a:p>
        </p:txBody>
      </p:sp>
      <p:sp>
        <p:nvSpPr>
          <p:cNvPr id="7" name="矩形 6">
            <a:extLst>
              <a:ext uri="{FF2B5EF4-FFF2-40B4-BE49-F238E27FC236}">
                <a16:creationId xmlns:a16="http://schemas.microsoft.com/office/drawing/2014/main" id="{A90850E9-BEFD-43CA-A17D-DAA4AE5722B3}"/>
              </a:ext>
            </a:extLst>
          </p:cNvPr>
          <p:cNvSpPr/>
          <p:nvPr/>
        </p:nvSpPr>
        <p:spPr>
          <a:xfrm>
            <a:off x="7065482" y="1594042"/>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出售产品给其它机构与本行内业务</a:t>
            </a:r>
          </a:p>
        </p:txBody>
      </p:sp>
      <p:sp>
        <p:nvSpPr>
          <p:cNvPr id="8" name="矩形 7">
            <a:extLst>
              <a:ext uri="{FF2B5EF4-FFF2-40B4-BE49-F238E27FC236}">
                <a16:creationId xmlns:a16="http://schemas.microsoft.com/office/drawing/2014/main" id="{87F49A04-A60D-4E46-8FA6-C0C75CD940A6}"/>
              </a:ext>
            </a:extLst>
          </p:cNvPr>
          <p:cNvSpPr/>
          <p:nvPr/>
        </p:nvSpPr>
        <p:spPr>
          <a:xfrm>
            <a:off x="7199660" y="4449057"/>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迫使理财顾问出售本行内部产品</a:t>
            </a:r>
          </a:p>
        </p:txBody>
      </p:sp>
      <p:sp>
        <p:nvSpPr>
          <p:cNvPr id="11" name="矩形 10">
            <a:extLst>
              <a:ext uri="{FF2B5EF4-FFF2-40B4-BE49-F238E27FC236}">
                <a16:creationId xmlns:a16="http://schemas.microsoft.com/office/drawing/2014/main" id="{60E1C1F4-D9BF-4B77-B3EE-E541A8ED7119}"/>
              </a:ext>
            </a:extLst>
          </p:cNvPr>
          <p:cNvSpPr/>
          <p:nvPr/>
        </p:nvSpPr>
        <p:spPr>
          <a:xfrm>
            <a:off x="3315946" y="4681332"/>
            <a:ext cx="1760467" cy="738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交易平台追求高效低成本，金融创新与业务咨询需要昂贵人才</a:t>
            </a:r>
          </a:p>
        </p:txBody>
      </p:sp>
      <p:sp>
        <p:nvSpPr>
          <p:cNvPr id="12" name="矩形 11">
            <a:extLst>
              <a:ext uri="{FF2B5EF4-FFF2-40B4-BE49-F238E27FC236}">
                <a16:creationId xmlns:a16="http://schemas.microsoft.com/office/drawing/2014/main" id="{FF61A31D-9E77-407D-A7B4-7F7D1A1B5885}"/>
              </a:ext>
            </a:extLst>
          </p:cNvPr>
          <p:cNvSpPr/>
          <p:nvPr/>
        </p:nvSpPr>
        <p:spPr>
          <a:xfrm>
            <a:off x="2945714" y="3697357"/>
            <a:ext cx="1760467" cy="516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单一银行交易量难以摊薄交易平台成本</a:t>
            </a:r>
          </a:p>
        </p:txBody>
      </p:sp>
      <p:sp>
        <p:nvSpPr>
          <p:cNvPr id="13" name="矩形 12">
            <a:extLst>
              <a:ext uri="{FF2B5EF4-FFF2-40B4-BE49-F238E27FC236}">
                <a16:creationId xmlns:a16="http://schemas.microsoft.com/office/drawing/2014/main" id="{60D1751D-0091-4F50-8F4A-58661E69629C}"/>
              </a:ext>
            </a:extLst>
          </p:cNvPr>
          <p:cNvSpPr/>
          <p:nvPr/>
        </p:nvSpPr>
        <p:spPr>
          <a:xfrm>
            <a:off x="3473106" y="1294494"/>
            <a:ext cx="1446143" cy="667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个人咨询与机构出售产品在产品周期上的不同</a:t>
            </a:r>
          </a:p>
        </p:txBody>
      </p:sp>
    </p:spTree>
    <p:extLst>
      <p:ext uri="{BB962C8B-B14F-4D97-AF65-F5344CB8AC3E}">
        <p14:creationId xmlns:p14="http://schemas.microsoft.com/office/powerpoint/2010/main" val="3525010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51FC-E768-4D61-B9B6-9DD8C50C92D5}"/>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3C75831-271B-40CD-996B-966465AC5F0C}"/>
              </a:ext>
            </a:extLst>
          </p:cNvPr>
          <p:cNvPicPr>
            <a:picLocks noChangeAspect="1"/>
          </p:cNvPicPr>
          <p:nvPr/>
        </p:nvPicPr>
        <p:blipFill>
          <a:blip r:embed="rId2"/>
          <a:stretch>
            <a:fillRect/>
          </a:stretch>
        </p:blipFill>
        <p:spPr>
          <a:xfrm>
            <a:off x="-68359" y="1380299"/>
            <a:ext cx="5091374" cy="3948316"/>
          </a:xfrm>
          <a:prstGeom prst="rect">
            <a:avLst/>
          </a:prstGeom>
        </p:spPr>
      </p:pic>
      <p:pic>
        <p:nvPicPr>
          <p:cNvPr id="5" name="图片 4">
            <a:extLst>
              <a:ext uri="{FF2B5EF4-FFF2-40B4-BE49-F238E27FC236}">
                <a16:creationId xmlns:a16="http://schemas.microsoft.com/office/drawing/2014/main" id="{6F7D0F5F-964D-4A64-8B64-DA89F04DDFAE}"/>
              </a:ext>
            </a:extLst>
          </p:cNvPr>
          <p:cNvPicPr>
            <a:picLocks noChangeAspect="1"/>
          </p:cNvPicPr>
          <p:nvPr/>
        </p:nvPicPr>
        <p:blipFill>
          <a:blip r:embed="rId3"/>
          <a:stretch>
            <a:fillRect/>
          </a:stretch>
        </p:blipFill>
        <p:spPr>
          <a:xfrm>
            <a:off x="4949687" y="857250"/>
            <a:ext cx="3332301" cy="5326485"/>
          </a:xfrm>
          <a:prstGeom prst="rect">
            <a:avLst/>
          </a:prstGeom>
        </p:spPr>
      </p:pic>
      <p:sp>
        <p:nvSpPr>
          <p:cNvPr id="6" name="矩形 5">
            <a:extLst>
              <a:ext uri="{FF2B5EF4-FFF2-40B4-BE49-F238E27FC236}">
                <a16:creationId xmlns:a16="http://schemas.microsoft.com/office/drawing/2014/main" id="{233391D9-A141-417E-B9C8-575CC8731C8E}"/>
              </a:ext>
            </a:extLst>
          </p:cNvPr>
          <p:cNvSpPr/>
          <p:nvPr/>
        </p:nvSpPr>
        <p:spPr>
          <a:xfrm>
            <a:off x="4393122" y="1065972"/>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设备生产商</a:t>
            </a:r>
          </a:p>
        </p:txBody>
      </p:sp>
      <p:sp>
        <p:nvSpPr>
          <p:cNvPr id="7" name="矩形 6">
            <a:extLst>
              <a:ext uri="{FF2B5EF4-FFF2-40B4-BE49-F238E27FC236}">
                <a16:creationId xmlns:a16="http://schemas.microsoft.com/office/drawing/2014/main" id="{98A584E0-C6EC-497F-A7AC-5840A3FEE380}"/>
              </a:ext>
            </a:extLst>
          </p:cNvPr>
          <p:cNvSpPr/>
          <p:nvPr/>
        </p:nvSpPr>
        <p:spPr>
          <a:xfrm>
            <a:off x="4393122" y="1682249"/>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铁塔公司</a:t>
            </a:r>
          </a:p>
        </p:txBody>
      </p:sp>
      <p:sp>
        <p:nvSpPr>
          <p:cNvPr id="8" name="矩形 7">
            <a:extLst>
              <a:ext uri="{FF2B5EF4-FFF2-40B4-BE49-F238E27FC236}">
                <a16:creationId xmlns:a16="http://schemas.microsoft.com/office/drawing/2014/main" id="{C70C93C8-8BB4-430F-8763-91DD65FB19EE}"/>
              </a:ext>
            </a:extLst>
          </p:cNvPr>
          <p:cNvSpPr/>
          <p:nvPr/>
        </p:nvSpPr>
        <p:spPr>
          <a:xfrm>
            <a:off x="4393123" y="281272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第三方运营商</a:t>
            </a:r>
          </a:p>
        </p:txBody>
      </p:sp>
      <p:sp>
        <p:nvSpPr>
          <p:cNvPr id="9" name="矩形 8">
            <a:extLst>
              <a:ext uri="{FF2B5EF4-FFF2-40B4-BE49-F238E27FC236}">
                <a16:creationId xmlns:a16="http://schemas.microsoft.com/office/drawing/2014/main" id="{AAB9ECB1-8BD6-45AA-AD38-550B390565C5}"/>
              </a:ext>
            </a:extLst>
          </p:cNvPr>
          <p:cNvSpPr/>
          <p:nvPr/>
        </p:nvSpPr>
        <p:spPr>
          <a:xfrm>
            <a:off x="4393122" y="3429000"/>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整合宽带电视</a:t>
            </a:r>
          </a:p>
        </p:txBody>
      </p:sp>
      <p:sp>
        <p:nvSpPr>
          <p:cNvPr id="10" name="矩形 9">
            <a:extLst>
              <a:ext uri="{FF2B5EF4-FFF2-40B4-BE49-F238E27FC236}">
                <a16:creationId xmlns:a16="http://schemas.microsoft.com/office/drawing/2014/main" id="{1A35119F-61D5-465C-A1C3-859CDD80FADC}"/>
              </a:ext>
            </a:extLst>
          </p:cNvPr>
          <p:cNvSpPr/>
          <p:nvPr/>
        </p:nvSpPr>
        <p:spPr>
          <a:xfrm>
            <a:off x="4393122" y="463349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地图、游戏、视频、音乐等</a:t>
            </a:r>
          </a:p>
        </p:txBody>
      </p:sp>
      <p:sp>
        <p:nvSpPr>
          <p:cNvPr id="11" name="矩形 10">
            <a:extLst>
              <a:ext uri="{FF2B5EF4-FFF2-40B4-BE49-F238E27FC236}">
                <a16:creationId xmlns:a16="http://schemas.microsoft.com/office/drawing/2014/main" id="{30D88547-8ABA-4F68-B26D-62781DC304BD}"/>
              </a:ext>
            </a:extLst>
          </p:cNvPr>
          <p:cNvSpPr/>
          <p:nvPr/>
        </p:nvSpPr>
        <p:spPr>
          <a:xfrm>
            <a:off x="4345885" y="5249770"/>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咪咕文化（</a:t>
            </a:r>
            <a:r>
              <a:rPr lang="en-US" altLang="zh-CN" sz="1350" dirty="0">
                <a:solidFill>
                  <a:prstClr val="white"/>
                </a:solidFill>
                <a:latin typeface="等线" panose="020F0502020204030204"/>
                <a:ea typeface="等线" panose="02010600030101010101" pitchFamily="2" charset="-122"/>
              </a:rPr>
              <a:t>5G</a:t>
            </a:r>
            <a:r>
              <a:rPr lang="zh-CN" altLang="en-US" sz="1350" dirty="0">
                <a:solidFill>
                  <a:prstClr val="white"/>
                </a:solidFill>
                <a:latin typeface="等线" panose="020F0502020204030204"/>
                <a:ea typeface="等线" panose="02010600030101010101" pitchFamily="2" charset="-122"/>
              </a:rPr>
              <a:t>下的超高清、视频彩铃、云游戏）</a:t>
            </a:r>
          </a:p>
        </p:txBody>
      </p:sp>
      <p:pic>
        <p:nvPicPr>
          <p:cNvPr id="12" name="图片 11">
            <a:extLst>
              <a:ext uri="{FF2B5EF4-FFF2-40B4-BE49-F238E27FC236}">
                <a16:creationId xmlns:a16="http://schemas.microsoft.com/office/drawing/2014/main" id="{4121885A-3376-4964-AA7F-101BBF9CB991}"/>
              </a:ext>
            </a:extLst>
          </p:cNvPr>
          <p:cNvPicPr>
            <a:picLocks noChangeAspect="1"/>
          </p:cNvPicPr>
          <p:nvPr/>
        </p:nvPicPr>
        <p:blipFill>
          <a:blip r:embed="rId4"/>
          <a:stretch>
            <a:fillRect/>
          </a:stretch>
        </p:blipFill>
        <p:spPr>
          <a:xfrm>
            <a:off x="2945286" y="2942897"/>
            <a:ext cx="5415241" cy="1176398"/>
          </a:xfrm>
          <a:prstGeom prst="rect">
            <a:avLst/>
          </a:prstGeom>
        </p:spPr>
      </p:pic>
      <p:pic>
        <p:nvPicPr>
          <p:cNvPr id="13" name="图片 12">
            <a:extLst>
              <a:ext uri="{FF2B5EF4-FFF2-40B4-BE49-F238E27FC236}">
                <a16:creationId xmlns:a16="http://schemas.microsoft.com/office/drawing/2014/main" id="{164EED23-D30A-40EC-AEC6-C4680B8749EF}"/>
              </a:ext>
            </a:extLst>
          </p:cNvPr>
          <p:cNvPicPr>
            <a:picLocks noChangeAspect="1"/>
          </p:cNvPicPr>
          <p:nvPr/>
        </p:nvPicPr>
        <p:blipFill>
          <a:blip r:embed="rId5"/>
          <a:stretch>
            <a:fillRect/>
          </a:stretch>
        </p:blipFill>
        <p:spPr>
          <a:xfrm>
            <a:off x="4194314" y="957463"/>
            <a:ext cx="4504910" cy="1851429"/>
          </a:xfrm>
          <a:prstGeom prst="rect">
            <a:avLst/>
          </a:prstGeom>
        </p:spPr>
      </p:pic>
      <p:pic>
        <p:nvPicPr>
          <p:cNvPr id="3" name="图片 2">
            <a:extLst>
              <a:ext uri="{FF2B5EF4-FFF2-40B4-BE49-F238E27FC236}">
                <a16:creationId xmlns:a16="http://schemas.microsoft.com/office/drawing/2014/main" id="{49F56C83-E8B1-4DAC-B638-B528ECD86091}"/>
              </a:ext>
            </a:extLst>
          </p:cNvPr>
          <p:cNvPicPr>
            <a:picLocks noChangeAspect="1"/>
          </p:cNvPicPr>
          <p:nvPr/>
        </p:nvPicPr>
        <p:blipFill>
          <a:blip r:embed="rId6"/>
          <a:stretch>
            <a:fillRect/>
          </a:stretch>
        </p:blipFill>
        <p:spPr>
          <a:xfrm>
            <a:off x="-10429" y="2235327"/>
            <a:ext cx="4038808" cy="3733992"/>
          </a:xfrm>
          <a:prstGeom prst="rect">
            <a:avLst/>
          </a:prstGeom>
        </p:spPr>
      </p:pic>
    </p:spTree>
    <p:extLst>
      <p:ext uri="{BB962C8B-B14F-4D97-AF65-F5344CB8AC3E}">
        <p14:creationId xmlns:p14="http://schemas.microsoft.com/office/powerpoint/2010/main" val="45705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D386-FC36-4755-BF31-AE6C397AF0F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7239C0-AA96-455A-8F3E-78AB4EF97C4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FFE5FDE-74FC-4F20-AC13-D9159C988CA6}"/>
              </a:ext>
            </a:extLst>
          </p:cNvPr>
          <p:cNvPicPr>
            <a:picLocks noChangeAspect="1"/>
          </p:cNvPicPr>
          <p:nvPr/>
        </p:nvPicPr>
        <p:blipFill>
          <a:blip r:embed="rId2"/>
          <a:stretch>
            <a:fillRect/>
          </a:stretch>
        </p:blipFill>
        <p:spPr>
          <a:xfrm>
            <a:off x="186359" y="682073"/>
            <a:ext cx="8607038" cy="5493854"/>
          </a:xfrm>
          <a:prstGeom prst="rect">
            <a:avLst/>
          </a:prstGeom>
        </p:spPr>
      </p:pic>
    </p:spTree>
    <p:extLst>
      <p:ext uri="{BB962C8B-B14F-4D97-AF65-F5344CB8AC3E}">
        <p14:creationId xmlns:p14="http://schemas.microsoft.com/office/powerpoint/2010/main" val="855832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8B13E-B68D-43C8-B220-1255D16D42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9300CB-8FAB-4D04-A37F-FD952F0AC05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772B35DA-9F42-4294-B906-96C2D8F34AB4}"/>
              </a:ext>
            </a:extLst>
          </p:cNvPr>
          <p:cNvPicPr>
            <a:picLocks noChangeAspect="1"/>
          </p:cNvPicPr>
          <p:nvPr/>
        </p:nvPicPr>
        <p:blipFill>
          <a:blip r:embed="rId3"/>
          <a:stretch>
            <a:fillRect/>
          </a:stretch>
        </p:blipFill>
        <p:spPr>
          <a:xfrm>
            <a:off x="628650" y="626165"/>
            <a:ext cx="7832036" cy="5486400"/>
          </a:xfrm>
          <a:prstGeom prst="rect">
            <a:avLst/>
          </a:prstGeom>
        </p:spPr>
      </p:pic>
      <p:sp>
        <p:nvSpPr>
          <p:cNvPr id="5" name="矩形 4">
            <a:extLst>
              <a:ext uri="{FF2B5EF4-FFF2-40B4-BE49-F238E27FC236}">
                <a16:creationId xmlns:a16="http://schemas.microsoft.com/office/drawing/2014/main" id="{794043EF-C6C3-46C1-BB2C-60615E49854D}"/>
              </a:ext>
            </a:extLst>
          </p:cNvPr>
          <p:cNvSpPr/>
          <p:nvPr/>
        </p:nvSpPr>
        <p:spPr>
          <a:xfrm>
            <a:off x="797615" y="995075"/>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更好地理解和服务客户，建立强有力的客户关系</a:t>
            </a:r>
          </a:p>
        </p:txBody>
      </p:sp>
    </p:spTree>
    <p:extLst>
      <p:ext uri="{BB962C8B-B14F-4D97-AF65-F5344CB8AC3E}">
        <p14:creationId xmlns:p14="http://schemas.microsoft.com/office/powerpoint/2010/main" val="270480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051B-3B71-4FA0-8B28-325ADC356862}"/>
              </a:ext>
            </a:extLst>
          </p:cNvPr>
          <p:cNvSpPr>
            <a:spLocks noGrp="1"/>
          </p:cNvSpPr>
          <p:nvPr>
            <p:ph type="title"/>
          </p:nvPr>
        </p:nvSpPr>
        <p:spPr/>
        <p:txBody>
          <a:bodyPr/>
          <a:lstStyle/>
          <a:p>
            <a:r>
              <a:rPr lang="zh-CN" altLang="en-US" dirty="0"/>
              <a:t>分拆商业模式补充：可口可乐</a:t>
            </a:r>
          </a:p>
        </p:txBody>
      </p:sp>
      <p:sp>
        <p:nvSpPr>
          <p:cNvPr id="3" name="内容占位符 2">
            <a:extLst>
              <a:ext uri="{FF2B5EF4-FFF2-40B4-BE49-F238E27FC236}">
                <a16:creationId xmlns:a16="http://schemas.microsoft.com/office/drawing/2014/main" id="{413407A9-D868-4C83-9063-0F9772C2C99D}"/>
              </a:ext>
            </a:extLst>
          </p:cNvPr>
          <p:cNvSpPr>
            <a:spLocks noGrp="1"/>
          </p:cNvSpPr>
          <p:nvPr>
            <p:ph idx="1"/>
          </p:nvPr>
        </p:nvSpPr>
        <p:spPr/>
        <p:txBody>
          <a:bodyPr>
            <a:normAutofit fontScale="85000" lnSpcReduction="20000"/>
          </a:bodyPr>
          <a:lstStyle/>
          <a:p>
            <a:r>
              <a:rPr lang="zh-CN" altLang="en-US" dirty="0"/>
              <a:t>新产品 </a:t>
            </a:r>
            <a:r>
              <a:rPr lang="en-US" altLang="zh-CN" dirty="0"/>
              <a:t>– </a:t>
            </a:r>
            <a:r>
              <a:rPr lang="zh-CN" altLang="en-US" dirty="0"/>
              <a:t>适应无糖趋势</a:t>
            </a:r>
            <a:endParaRPr lang="en-US" altLang="zh-CN" dirty="0"/>
          </a:p>
          <a:p>
            <a:pPr lvl="1"/>
            <a:r>
              <a:rPr lang="zh-CN" altLang="en-US" dirty="0"/>
              <a:t>茶、运动饮料、纯悦纯净水、灌装</a:t>
            </a:r>
            <a:r>
              <a:rPr lang="en-US" altLang="zh-CN" dirty="0"/>
              <a:t>Costa</a:t>
            </a:r>
            <a:r>
              <a:rPr lang="zh-CN" altLang="en-US" dirty="0"/>
              <a:t>咖啡（英国上市，减糖）、纤维</a:t>
            </a:r>
            <a:r>
              <a:rPr lang="en-US" altLang="zh-CN" dirty="0"/>
              <a:t>+</a:t>
            </a:r>
            <a:r>
              <a:rPr lang="zh-CN" altLang="en-US" dirty="0"/>
              <a:t>可乐（原产日本）、咖啡可乐（原产巴西）、爽椰派雪碧、无糖芬达</a:t>
            </a:r>
            <a:endParaRPr lang="en-US" altLang="zh-CN" dirty="0"/>
          </a:p>
          <a:p>
            <a:endParaRPr lang="en-US" altLang="zh-CN" dirty="0"/>
          </a:p>
          <a:p>
            <a:r>
              <a:rPr lang="zh-CN" altLang="en-US" dirty="0"/>
              <a:t>客户关系 </a:t>
            </a:r>
            <a:r>
              <a:rPr lang="en-US" altLang="zh-CN" dirty="0"/>
              <a:t>– </a:t>
            </a:r>
            <a:r>
              <a:rPr lang="zh-CN" altLang="en-US" dirty="0"/>
              <a:t>品牌矩阵与营销</a:t>
            </a:r>
            <a:endParaRPr lang="en-US" altLang="zh-CN" dirty="0"/>
          </a:p>
          <a:p>
            <a:pPr lvl="1"/>
            <a:r>
              <a:rPr lang="zh-CN" altLang="en-US" dirty="0"/>
              <a:t>大量收购各国知名饮料品牌（尼日利亚</a:t>
            </a:r>
            <a:r>
              <a:rPr lang="en-US" altLang="zh-CN" dirty="0"/>
              <a:t>Chi</a:t>
            </a:r>
            <a:r>
              <a:rPr lang="zh-CN" altLang="en-US" dirty="0"/>
              <a:t>，收购汇源失败，约</a:t>
            </a:r>
            <a:r>
              <a:rPr lang="en-US" altLang="zh-CN" dirty="0"/>
              <a:t>500+</a:t>
            </a:r>
            <a:r>
              <a:rPr lang="zh-CN" altLang="en-US" dirty="0"/>
              <a:t>产品）</a:t>
            </a:r>
            <a:endParaRPr lang="en-US" altLang="zh-CN" dirty="0"/>
          </a:p>
          <a:p>
            <a:pPr lvl="1"/>
            <a:r>
              <a:rPr lang="zh-CN" altLang="en-US" dirty="0"/>
              <a:t>从</a:t>
            </a:r>
            <a:r>
              <a:rPr lang="en-US" altLang="zh-CN" dirty="0"/>
              <a:t>diet coke</a:t>
            </a:r>
            <a:r>
              <a:rPr lang="zh-CN" altLang="en-US" dirty="0"/>
              <a:t>到</a:t>
            </a:r>
            <a:r>
              <a:rPr lang="en-US" altLang="zh-CN" dirty="0"/>
              <a:t>zero</a:t>
            </a:r>
            <a:r>
              <a:rPr lang="zh-CN" altLang="en-US" dirty="0"/>
              <a:t>：配方基本不变，摆脱女性专属形象</a:t>
            </a:r>
            <a:endParaRPr lang="en-US" altLang="zh-CN" dirty="0"/>
          </a:p>
          <a:p>
            <a:pPr lvl="1"/>
            <a:r>
              <a:rPr lang="zh-CN" altLang="en-US" dirty="0"/>
              <a:t>外包装营销：与你的“女神</a:t>
            </a:r>
            <a:r>
              <a:rPr lang="en-US" altLang="zh-CN" dirty="0"/>
              <a:t>/</a:t>
            </a:r>
            <a:r>
              <a:rPr lang="zh-CN" altLang="en-US" dirty="0"/>
              <a:t>闺蜜”共享 </a:t>
            </a:r>
            <a:r>
              <a:rPr lang="en-US" altLang="zh-CN" dirty="0"/>
              <a:t>– </a:t>
            </a:r>
            <a:r>
              <a:rPr lang="zh-CN" altLang="en-US" dirty="0"/>
              <a:t>电视剧名台词 </a:t>
            </a:r>
            <a:r>
              <a:rPr lang="en-US" altLang="zh-CN" dirty="0"/>
              <a:t>– </a:t>
            </a:r>
            <a:r>
              <a:rPr lang="zh-CN" altLang="en-US" dirty="0"/>
              <a:t>小瓶、时尚罐与小罐</a:t>
            </a:r>
            <a:endParaRPr lang="en-US" altLang="zh-CN" dirty="0"/>
          </a:p>
          <a:p>
            <a:endParaRPr lang="en-US" altLang="zh-CN" dirty="0"/>
          </a:p>
          <a:p>
            <a:r>
              <a:rPr lang="zh-CN" altLang="en-US" dirty="0"/>
              <a:t>基础运营 </a:t>
            </a:r>
            <a:r>
              <a:rPr lang="en-US" altLang="zh-CN" dirty="0"/>
              <a:t>– </a:t>
            </a:r>
            <a:r>
              <a:rPr lang="zh-CN" altLang="en-US" dirty="0"/>
              <a:t>调节风险与收益</a:t>
            </a:r>
            <a:endParaRPr lang="en-US" altLang="zh-CN" dirty="0"/>
          </a:p>
          <a:p>
            <a:pPr lvl="1"/>
            <a:r>
              <a:rPr lang="zh-CN" altLang="en-US" dirty="0"/>
              <a:t>外包灌装 </a:t>
            </a:r>
            <a:r>
              <a:rPr lang="en-US" altLang="zh-CN" dirty="0"/>
              <a:t>– </a:t>
            </a:r>
            <a:r>
              <a:rPr lang="zh-CN" altLang="en-US" dirty="0"/>
              <a:t>收购灌装厂 </a:t>
            </a:r>
            <a:r>
              <a:rPr lang="en-US" altLang="zh-CN" dirty="0"/>
              <a:t>– </a:t>
            </a:r>
            <a:r>
              <a:rPr lang="zh-CN" altLang="en-US" dirty="0"/>
              <a:t>再次外包灌装（国内为太古和中粮）</a:t>
            </a:r>
            <a:endParaRPr lang="en-US" altLang="zh-CN" dirty="0"/>
          </a:p>
        </p:txBody>
      </p:sp>
      <p:pic>
        <p:nvPicPr>
          <p:cNvPr id="6" name="图片 5">
            <a:extLst>
              <a:ext uri="{FF2B5EF4-FFF2-40B4-BE49-F238E27FC236}">
                <a16:creationId xmlns:a16="http://schemas.microsoft.com/office/drawing/2014/main" id="{1E52F7CD-6337-0D12-3D60-816D0E498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 y="9947"/>
            <a:ext cx="5399314" cy="4049486"/>
          </a:xfrm>
          <a:prstGeom prst="rect">
            <a:avLst/>
          </a:prstGeom>
        </p:spPr>
      </p:pic>
      <p:pic>
        <p:nvPicPr>
          <p:cNvPr id="7" name="图片 6">
            <a:extLst>
              <a:ext uri="{FF2B5EF4-FFF2-40B4-BE49-F238E27FC236}">
                <a16:creationId xmlns:a16="http://schemas.microsoft.com/office/drawing/2014/main" id="{00D7F023-8765-D924-57A6-52736E7D0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633" y="2659225"/>
            <a:ext cx="5598367" cy="4198775"/>
          </a:xfrm>
          <a:prstGeom prst="rect">
            <a:avLst/>
          </a:prstGeom>
        </p:spPr>
      </p:pic>
      <p:pic>
        <p:nvPicPr>
          <p:cNvPr id="5" name="图片 4">
            <a:extLst>
              <a:ext uri="{FF2B5EF4-FFF2-40B4-BE49-F238E27FC236}">
                <a16:creationId xmlns:a16="http://schemas.microsoft.com/office/drawing/2014/main" id="{713EA972-1BE5-CFCC-91EC-DA4B1FA3FE51}"/>
              </a:ext>
            </a:extLst>
          </p:cNvPr>
          <p:cNvPicPr>
            <a:picLocks noChangeAspect="1"/>
          </p:cNvPicPr>
          <p:nvPr/>
        </p:nvPicPr>
        <p:blipFill>
          <a:blip r:embed="rId4"/>
          <a:stretch>
            <a:fillRect/>
          </a:stretch>
        </p:blipFill>
        <p:spPr>
          <a:xfrm>
            <a:off x="110613" y="2168016"/>
            <a:ext cx="3904685" cy="4638368"/>
          </a:xfrm>
          <a:prstGeom prst="rect">
            <a:avLst/>
          </a:prstGeom>
        </p:spPr>
      </p:pic>
    </p:spTree>
    <p:extLst>
      <p:ext uri="{BB962C8B-B14F-4D97-AF65-F5344CB8AC3E}">
        <p14:creationId xmlns:p14="http://schemas.microsoft.com/office/powerpoint/2010/main" val="400610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B7A5E-9238-49ED-872F-3F8076068CB0}"/>
              </a:ext>
            </a:extLst>
          </p:cNvPr>
          <p:cNvSpPr>
            <a:spLocks noGrp="1"/>
          </p:cNvSpPr>
          <p:nvPr>
            <p:ph type="title"/>
          </p:nvPr>
        </p:nvSpPr>
        <p:spPr/>
        <p:txBody>
          <a:bodyPr/>
          <a:lstStyle/>
          <a:p>
            <a:r>
              <a:rPr lang="zh-CN" altLang="en-US" dirty="0"/>
              <a:t>开放的商业模式：系统性与外部伙伴合作</a:t>
            </a:r>
          </a:p>
        </p:txBody>
      </p:sp>
      <p:sp>
        <p:nvSpPr>
          <p:cNvPr id="3" name="内容占位符 2">
            <a:extLst>
              <a:ext uri="{FF2B5EF4-FFF2-40B4-BE49-F238E27FC236}">
                <a16:creationId xmlns:a16="http://schemas.microsoft.com/office/drawing/2014/main" id="{1EB6BFDE-FFA5-493E-8561-B8D76BBBB817}"/>
              </a:ext>
            </a:extLst>
          </p:cNvPr>
          <p:cNvSpPr>
            <a:spLocks noGrp="1"/>
          </p:cNvSpPr>
          <p:nvPr>
            <p:ph idx="1"/>
          </p:nvPr>
        </p:nvSpPr>
        <p:spPr>
          <a:xfrm>
            <a:off x="628650" y="2226470"/>
            <a:ext cx="7886700" cy="994173"/>
          </a:xfrm>
        </p:spPr>
        <p:txBody>
          <a:bodyPr>
            <a:normAutofit fontScale="77500" lnSpcReduction="20000"/>
          </a:bodyPr>
          <a:lstStyle/>
          <a:p>
            <a:r>
              <a:rPr lang="zh-CN" altLang="en-US" dirty="0"/>
              <a:t>企业的研发流程对外敞开</a:t>
            </a:r>
            <a:endParaRPr lang="en-US" altLang="zh-CN" dirty="0"/>
          </a:p>
          <a:p>
            <a:pPr lvl="1"/>
            <a:r>
              <a:rPr lang="zh-CN" altLang="en-US" dirty="0"/>
              <a:t>“由外到内”：将外部的理念、技术或知识产权引入内部</a:t>
            </a:r>
            <a:endParaRPr lang="en-US" altLang="zh-CN" dirty="0"/>
          </a:p>
          <a:p>
            <a:pPr lvl="1"/>
            <a:r>
              <a:rPr lang="zh-CN" altLang="en-US" dirty="0"/>
              <a:t>“由内到外”：将内部的知识产权或技术，特别是闲置资产向外出售</a:t>
            </a:r>
            <a:endParaRPr lang="en-US" altLang="zh-CN" dirty="0"/>
          </a:p>
        </p:txBody>
      </p:sp>
      <p:graphicFrame>
        <p:nvGraphicFramePr>
          <p:cNvPr id="4" name="表格 3">
            <a:extLst>
              <a:ext uri="{FF2B5EF4-FFF2-40B4-BE49-F238E27FC236}">
                <a16:creationId xmlns:a16="http://schemas.microsoft.com/office/drawing/2014/main" id="{9766A794-164C-448B-9C95-5B418A1A040E}"/>
              </a:ext>
            </a:extLst>
          </p:cNvPr>
          <p:cNvGraphicFramePr>
            <a:graphicFrameLocks noGrp="1"/>
          </p:cNvGraphicFramePr>
          <p:nvPr/>
        </p:nvGraphicFramePr>
        <p:xfrm>
          <a:off x="628650" y="3469563"/>
          <a:ext cx="8266872" cy="2606040"/>
        </p:xfrm>
        <a:graphic>
          <a:graphicData uri="http://schemas.openxmlformats.org/drawingml/2006/table">
            <a:tbl>
              <a:tblPr firstRow="1" bandRow="1">
                <a:tableStyleId>{5C22544A-7EE6-4342-B048-85BDC9FD1C3A}</a:tableStyleId>
              </a:tblPr>
              <a:tblGrid>
                <a:gridCol w="4036016">
                  <a:extLst>
                    <a:ext uri="{9D8B030D-6E8A-4147-A177-3AD203B41FA5}">
                      <a16:colId xmlns:a16="http://schemas.microsoft.com/office/drawing/2014/main" val="1767784675"/>
                    </a:ext>
                  </a:extLst>
                </a:gridCol>
                <a:gridCol w="4230856">
                  <a:extLst>
                    <a:ext uri="{9D8B030D-6E8A-4147-A177-3AD203B41FA5}">
                      <a16:colId xmlns:a16="http://schemas.microsoft.com/office/drawing/2014/main" val="1960699177"/>
                    </a:ext>
                  </a:extLst>
                </a:gridCol>
              </a:tblGrid>
              <a:tr h="0">
                <a:tc>
                  <a:txBody>
                    <a:bodyPr/>
                    <a:lstStyle/>
                    <a:p>
                      <a:r>
                        <a:rPr lang="zh-CN" altLang="en-US" sz="1800" dirty="0"/>
                        <a:t>封闭创新</a:t>
                      </a:r>
                    </a:p>
                  </a:txBody>
                  <a:tcPr marL="68580" marR="68580" marT="34290" marB="34290"/>
                </a:tc>
                <a:tc>
                  <a:txBody>
                    <a:bodyPr/>
                    <a:lstStyle/>
                    <a:p>
                      <a:r>
                        <a:rPr lang="zh-CN" altLang="en-US" sz="1800" dirty="0"/>
                        <a:t>开放创新</a:t>
                      </a:r>
                    </a:p>
                  </a:txBody>
                  <a:tcPr marL="68580" marR="68580" marT="34290" marB="34290"/>
                </a:tc>
                <a:extLst>
                  <a:ext uri="{0D108BD9-81ED-4DB2-BD59-A6C34878D82A}">
                    <a16:rowId xmlns:a16="http://schemas.microsoft.com/office/drawing/2014/main" val="3518968221"/>
                  </a:ext>
                </a:extLst>
              </a:tr>
              <a:tr h="278130">
                <a:tc>
                  <a:txBody>
                    <a:bodyPr/>
                    <a:lstStyle/>
                    <a:p>
                      <a:r>
                        <a:rPr lang="zh-CN" altLang="en-US" sz="1800" dirty="0"/>
                        <a:t>笼络领域内最聪明的人</a:t>
                      </a:r>
                    </a:p>
                  </a:txBody>
                  <a:tcPr marL="68580" marR="68580" marT="34290" marB="34290"/>
                </a:tc>
                <a:tc>
                  <a:txBody>
                    <a:bodyPr/>
                    <a:lstStyle/>
                    <a:p>
                      <a:r>
                        <a:rPr lang="zh-CN" altLang="en-US" sz="1800" dirty="0"/>
                        <a:t>与公司内外最聪明的人协作</a:t>
                      </a:r>
                    </a:p>
                  </a:txBody>
                  <a:tcPr marL="68580" marR="68580" marT="34290" marB="34290"/>
                </a:tc>
                <a:extLst>
                  <a:ext uri="{0D108BD9-81ED-4DB2-BD59-A6C34878D82A}">
                    <a16:rowId xmlns:a16="http://schemas.microsoft.com/office/drawing/2014/main" val="1047849699"/>
                  </a:ext>
                </a:extLst>
              </a:tr>
              <a:tr h="480060">
                <a:tc>
                  <a:txBody>
                    <a:bodyPr/>
                    <a:lstStyle/>
                    <a:p>
                      <a:r>
                        <a:rPr lang="zh-CN" altLang="en-US" sz="1800" dirty="0"/>
                        <a:t>自己发现需求、开发并完成整个活动，最终获益</a:t>
                      </a:r>
                    </a:p>
                  </a:txBody>
                  <a:tcPr marL="68580" marR="68580" marT="34290" marB="34290"/>
                </a:tc>
                <a:tc>
                  <a:txBody>
                    <a:bodyPr/>
                    <a:lstStyle/>
                    <a:p>
                      <a:r>
                        <a:rPr lang="zh-CN" altLang="en-US" sz="1800" dirty="0"/>
                        <a:t>引入外部的研发活动以获益；将内部的自主研发活动转出，从而获益</a:t>
                      </a:r>
                    </a:p>
                  </a:txBody>
                  <a:tcPr marL="68580" marR="68580" marT="34290" marB="34290"/>
                </a:tc>
                <a:extLst>
                  <a:ext uri="{0D108BD9-81ED-4DB2-BD59-A6C34878D82A}">
                    <a16:rowId xmlns:a16="http://schemas.microsoft.com/office/drawing/2014/main" val="2284920460"/>
                  </a:ext>
                </a:extLst>
              </a:tr>
              <a:tr h="278130">
                <a:tc>
                  <a:txBody>
                    <a:bodyPr/>
                    <a:lstStyle/>
                    <a:p>
                      <a:r>
                        <a:rPr lang="zh-CN" altLang="en-US" sz="1800" dirty="0"/>
                        <a:t>获胜条件：实践大多数最好的研发工作</a:t>
                      </a:r>
                    </a:p>
                  </a:txBody>
                  <a:tcPr marL="68580" marR="68580" marT="34290" marB="34290"/>
                </a:tc>
                <a:tc>
                  <a:txBody>
                    <a:bodyPr/>
                    <a:lstStyle/>
                    <a:p>
                      <a:r>
                        <a:rPr lang="zh-CN" altLang="en-US" sz="1800" dirty="0"/>
                        <a:t>尝试从非原创成果中获益</a:t>
                      </a:r>
                    </a:p>
                  </a:txBody>
                  <a:tcPr marL="68580" marR="68580" marT="34290" marB="34290"/>
                </a:tc>
                <a:extLst>
                  <a:ext uri="{0D108BD9-81ED-4DB2-BD59-A6C34878D82A}">
                    <a16:rowId xmlns:a16="http://schemas.microsoft.com/office/drawing/2014/main" val="1537349256"/>
                  </a:ext>
                </a:extLst>
              </a:tr>
              <a:tr h="278130">
                <a:tc>
                  <a:txBody>
                    <a:bodyPr/>
                    <a:lstStyle/>
                    <a:p>
                      <a:r>
                        <a:rPr lang="zh-CN" altLang="en-US" sz="1800" dirty="0"/>
                        <a:t>获胜条件：创造大多数最好的理念</a:t>
                      </a:r>
                    </a:p>
                  </a:txBody>
                  <a:tcPr marL="68580" marR="68580" marT="34290" marB="34290"/>
                </a:tc>
                <a:tc>
                  <a:txBody>
                    <a:bodyPr/>
                    <a:lstStyle/>
                    <a:p>
                      <a:r>
                        <a:rPr lang="zh-CN" altLang="en-US" sz="1800" dirty="0"/>
                        <a:t>结合来自内部和外部的理念</a:t>
                      </a:r>
                    </a:p>
                  </a:txBody>
                  <a:tcPr marL="68580" marR="68580" marT="34290" marB="34290"/>
                </a:tc>
                <a:extLst>
                  <a:ext uri="{0D108BD9-81ED-4DB2-BD59-A6C34878D82A}">
                    <a16:rowId xmlns:a16="http://schemas.microsoft.com/office/drawing/2014/main" val="2353418924"/>
                  </a:ext>
                </a:extLst>
              </a:tr>
              <a:tr h="278130">
                <a:tc>
                  <a:txBody>
                    <a:bodyPr/>
                    <a:lstStyle/>
                    <a:p>
                      <a:r>
                        <a:rPr lang="zh-CN" altLang="en-US" sz="1800" dirty="0"/>
                        <a:t>管控内部创新流程，防止外泄</a:t>
                      </a:r>
                    </a:p>
                  </a:txBody>
                  <a:tcPr marL="68580" marR="68580" marT="34290" marB="34290"/>
                </a:tc>
                <a:tc>
                  <a:txBody>
                    <a:bodyPr/>
                    <a:lstStyle/>
                    <a:p>
                      <a:r>
                        <a:rPr lang="zh-CN" altLang="en-US" sz="1800" dirty="0"/>
                        <a:t>出让创新以获益；为获益购买外部知识产权</a:t>
                      </a:r>
                    </a:p>
                  </a:txBody>
                  <a:tcPr marL="68580" marR="68580" marT="34290" marB="34290"/>
                </a:tc>
                <a:extLst>
                  <a:ext uri="{0D108BD9-81ED-4DB2-BD59-A6C34878D82A}">
                    <a16:rowId xmlns:a16="http://schemas.microsoft.com/office/drawing/2014/main" val="2836738376"/>
                  </a:ext>
                </a:extLst>
              </a:tr>
            </a:tbl>
          </a:graphicData>
        </a:graphic>
      </p:graphicFrame>
    </p:spTree>
    <p:extLst>
      <p:ext uri="{BB962C8B-B14F-4D97-AF65-F5344CB8AC3E}">
        <p14:creationId xmlns:p14="http://schemas.microsoft.com/office/powerpoint/2010/main" val="3388735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CAB94C-DECB-4334-AEAB-5F81CD4A885D}"/>
              </a:ext>
            </a:extLst>
          </p:cNvPr>
          <p:cNvSpPr>
            <a:spLocks noGrp="1"/>
          </p:cNvSpPr>
          <p:nvPr>
            <p:ph type="title"/>
          </p:nvPr>
        </p:nvSpPr>
        <p:spPr/>
        <p:txBody>
          <a:bodyPr/>
          <a:lstStyle/>
          <a:p>
            <a:r>
              <a:rPr lang="zh-CN" altLang="en-US" dirty="0"/>
              <a:t>由外到内与由内到外</a:t>
            </a:r>
          </a:p>
        </p:txBody>
      </p:sp>
      <p:sp>
        <p:nvSpPr>
          <p:cNvPr id="5" name="文本占位符 4">
            <a:extLst>
              <a:ext uri="{FF2B5EF4-FFF2-40B4-BE49-F238E27FC236}">
                <a16:creationId xmlns:a16="http://schemas.microsoft.com/office/drawing/2014/main" id="{96BEFE24-8E95-4574-BA52-542F2547E38D}"/>
              </a:ext>
            </a:extLst>
          </p:cNvPr>
          <p:cNvSpPr>
            <a:spLocks noGrp="1"/>
          </p:cNvSpPr>
          <p:nvPr>
            <p:ph type="body" idx="1"/>
          </p:nvPr>
        </p:nvSpPr>
        <p:spPr/>
        <p:txBody>
          <a:bodyPr/>
          <a:lstStyle/>
          <a:p>
            <a:r>
              <a:rPr lang="zh-CN" altLang="en-US" dirty="0"/>
              <a:t>宝洁</a:t>
            </a:r>
          </a:p>
        </p:txBody>
      </p:sp>
      <p:pic>
        <p:nvPicPr>
          <p:cNvPr id="10" name="内容占位符 9">
            <a:extLst>
              <a:ext uri="{FF2B5EF4-FFF2-40B4-BE49-F238E27FC236}">
                <a16:creationId xmlns:a16="http://schemas.microsoft.com/office/drawing/2014/main" id="{0EC5F6BF-D9B4-4EB5-8C8E-471E1BFF1D5C}"/>
              </a:ext>
            </a:extLst>
          </p:cNvPr>
          <p:cNvPicPr>
            <a:picLocks noGrp="1" noChangeAspect="1"/>
          </p:cNvPicPr>
          <p:nvPr>
            <p:ph sz="half" idx="2"/>
          </p:nvPr>
        </p:nvPicPr>
        <p:blipFill>
          <a:blip r:embed="rId2"/>
          <a:stretch>
            <a:fillRect/>
          </a:stretch>
        </p:blipFill>
        <p:spPr>
          <a:xfrm>
            <a:off x="496490" y="3213460"/>
            <a:ext cx="2872075" cy="3320474"/>
          </a:xfrm>
          <a:prstGeom prst="rect">
            <a:avLst/>
          </a:prstGeom>
        </p:spPr>
      </p:pic>
      <p:sp>
        <p:nvSpPr>
          <p:cNvPr id="7" name="文本占位符 6">
            <a:extLst>
              <a:ext uri="{FF2B5EF4-FFF2-40B4-BE49-F238E27FC236}">
                <a16:creationId xmlns:a16="http://schemas.microsoft.com/office/drawing/2014/main" id="{24E42EA7-381E-4D09-9F8D-CAA6D9E2BBA7}"/>
              </a:ext>
            </a:extLst>
          </p:cNvPr>
          <p:cNvSpPr>
            <a:spLocks noGrp="1"/>
          </p:cNvSpPr>
          <p:nvPr>
            <p:ph type="body" sz="quarter" idx="3"/>
          </p:nvPr>
        </p:nvSpPr>
        <p:spPr/>
        <p:txBody>
          <a:bodyPr/>
          <a:lstStyle/>
          <a:p>
            <a:r>
              <a:rPr lang="zh-CN" altLang="en-US" dirty="0"/>
              <a:t>葛兰素史克</a:t>
            </a:r>
          </a:p>
        </p:txBody>
      </p:sp>
      <p:pic>
        <p:nvPicPr>
          <p:cNvPr id="11" name="内容占位符 10">
            <a:extLst>
              <a:ext uri="{FF2B5EF4-FFF2-40B4-BE49-F238E27FC236}">
                <a16:creationId xmlns:a16="http://schemas.microsoft.com/office/drawing/2014/main" id="{96A29BD6-3CEF-4F25-B9C2-E79EEA61964A}"/>
              </a:ext>
            </a:extLst>
          </p:cNvPr>
          <p:cNvPicPr>
            <a:picLocks noGrp="1" noChangeAspect="1"/>
          </p:cNvPicPr>
          <p:nvPr>
            <p:ph sz="quarter" idx="4"/>
          </p:nvPr>
        </p:nvPicPr>
        <p:blipFill>
          <a:blip r:embed="rId3"/>
          <a:stretch>
            <a:fillRect/>
          </a:stretch>
        </p:blipFill>
        <p:spPr>
          <a:xfrm>
            <a:off x="5379864" y="3321421"/>
            <a:ext cx="3646497" cy="3212513"/>
          </a:xfrm>
          <a:prstGeom prst="rect">
            <a:avLst/>
          </a:prstGeom>
        </p:spPr>
      </p:pic>
      <p:sp>
        <p:nvSpPr>
          <p:cNvPr id="12" name="矩形 11">
            <a:extLst>
              <a:ext uri="{FF2B5EF4-FFF2-40B4-BE49-F238E27FC236}">
                <a16:creationId xmlns:a16="http://schemas.microsoft.com/office/drawing/2014/main" id="{58B1646E-4F0A-4A30-9845-157B32AFE9BA}"/>
              </a:ext>
            </a:extLst>
          </p:cNvPr>
          <p:cNvSpPr/>
          <p:nvPr/>
        </p:nvSpPr>
        <p:spPr>
          <a:xfrm>
            <a:off x="1382664" y="1459199"/>
            <a:ext cx="3246486"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帮宝适，世界上第一款一次性纸尿布，其</a:t>
            </a:r>
            <a:r>
              <a:rPr lang="zh-CN" altLang="en-US" b="1" dirty="0"/>
              <a:t>防漏涂层技术来自外部</a:t>
            </a:r>
            <a:endParaRPr lang="en-US" altLang="zh-CN" b="1" dirty="0"/>
          </a:p>
          <a:p>
            <a:pPr algn="ctr"/>
            <a:r>
              <a:rPr lang="en-US" altLang="zh-CN" dirty="0"/>
              <a:t>2.</a:t>
            </a:r>
            <a:r>
              <a:rPr lang="zh-CN" altLang="en-US" dirty="0"/>
              <a:t>与日本尤妮佳纸尿布常年竞争，在欧美引入其</a:t>
            </a:r>
            <a:r>
              <a:rPr lang="zh-CN" altLang="en-US" b="1" dirty="0"/>
              <a:t>日本市场热销</a:t>
            </a:r>
            <a:r>
              <a:rPr lang="zh-CN" altLang="en-US" dirty="0"/>
              <a:t>除尘器，年入两亿美元，合作用时</a:t>
            </a:r>
            <a:r>
              <a:rPr lang="en-US" altLang="zh-CN" dirty="0"/>
              <a:t>18</a:t>
            </a:r>
            <a:r>
              <a:rPr lang="zh-CN" altLang="en-US" dirty="0"/>
              <a:t>个月</a:t>
            </a:r>
          </a:p>
        </p:txBody>
      </p:sp>
      <p:sp>
        <p:nvSpPr>
          <p:cNvPr id="13" name="矩形 12">
            <a:extLst>
              <a:ext uri="{FF2B5EF4-FFF2-40B4-BE49-F238E27FC236}">
                <a16:creationId xmlns:a16="http://schemas.microsoft.com/office/drawing/2014/main" id="{A8BD5EC4-43E8-406B-BC2D-7256A2A00B38}"/>
              </a:ext>
            </a:extLst>
          </p:cNvPr>
          <p:cNvSpPr/>
          <p:nvPr/>
        </p:nvSpPr>
        <p:spPr>
          <a:xfrm>
            <a:off x="5515324" y="1459199"/>
            <a:ext cx="3511037"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推动艾滋病药物研制的专利池（</a:t>
            </a:r>
            <a:r>
              <a:rPr lang="en-US" altLang="zh-CN" dirty="0"/>
              <a:t>2010</a:t>
            </a:r>
            <a:r>
              <a:rPr lang="zh-CN" altLang="en-US" dirty="0"/>
              <a:t>年联合国下属卫生机构成立药品专利池）</a:t>
            </a:r>
            <a:endParaRPr lang="en-US" altLang="zh-CN" dirty="0"/>
          </a:p>
          <a:p>
            <a:pPr algn="ctr"/>
            <a:r>
              <a:rPr lang="en-US" altLang="zh-CN" dirty="0"/>
              <a:t>2.2017</a:t>
            </a:r>
            <a:r>
              <a:rPr lang="zh-CN" altLang="en-US" dirty="0"/>
              <a:t>年获批的全部抗癌药出售给诺华公司</a:t>
            </a:r>
            <a:endParaRPr lang="en-US" altLang="zh-CN" dirty="0"/>
          </a:p>
          <a:p>
            <a:pPr algn="ctr"/>
            <a:r>
              <a:rPr lang="en-US" altLang="zh-CN" dirty="0"/>
              <a:t>3.</a:t>
            </a:r>
            <a:r>
              <a:rPr lang="zh-CN" altLang="en-US" dirty="0"/>
              <a:t>停止在</a:t>
            </a:r>
            <a:r>
              <a:rPr lang="en-US" altLang="zh-CN" dirty="0"/>
              <a:t>50</a:t>
            </a:r>
            <a:r>
              <a:rPr lang="zh-CN" altLang="en-US" dirty="0"/>
              <a:t>个最不发达地区申请或主张专利（允许仿制）</a:t>
            </a:r>
          </a:p>
        </p:txBody>
      </p:sp>
    </p:spTree>
    <p:extLst>
      <p:ext uri="{BB962C8B-B14F-4D97-AF65-F5344CB8AC3E}">
        <p14:creationId xmlns:p14="http://schemas.microsoft.com/office/powerpoint/2010/main" val="154948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42900-5407-4187-8089-7012316D278A}"/>
              </a:ext>
            </a:extLst>
          </p:cNvPr>
          <p:cNvSpPr>
            <a:spLocks noGrp="1"/>
          </p:cNvSpPr>
          <p:nvPr>
            <p:ph type="title"/>
          </p:nvPr>
        </p:nvSpPr>
        <p:spPr>
          <a:xfrm>
            <a:off x="628650" y="159026"/>
            <a:ext cx="7886700" cy="655021"/>
          </a:xfrm>
        </p:spPr>
        <p:txBody>
          <a:bodyPr>
            <a:normAutofit fontScale="90000"/>
          </a:bodyPr>
          <a:lstStyle/>
          <a:p>
            <a:r>
              <a:rPr lang="zh-CN" altLang="en-US" dirty="0"/>
              <a:t>复习：核心资源 </a:t>
            </a:r>
            <a:r>
              <a:rPr lang="en-US" altLang="zh-CN" dirty="0"/>
              <a:t>Key Resources</a:t>
            </a:r>
            <a:endParaRPr lang="zh-CN" altLang="en-US" dirty="0"/>
          </a:p>
        </p:txBody>
      </p:sp>
      <p:sp>
        <p:nvSpPr>
          <p:cNvPr id="3" name="内容占位符 2">
            <a:extLst>
              <a:ext uri="{FF2B5EF4-FFF2-40B4-BE49-F238E27FC236}">
                <a16:creationId xmlns:a16="http://schemas.microsoft.com/office/drawing/2014/main" id="{9F4E730A-6F67-4AB1-B6CE-33D75489DA2E}"/>
              </a:ext>
            </a:extLst>
          </p:cNvPr>
          <p:cNvSpPr>
            <a:spLocks noGrp="1"/>
          </p:cNvSpPr>
          <p:nvPr>
            <p:ph idx="1"/>
          </p:nvPr>
        </p:nvSpPr>
        <p:spPr>
          <a:xfrm>
            <a:off x="628650" y="1020147"/>
            <a:ext cx="8237054" cy="5678827"/>
          </a:xfrm>
        </p:spPr>
        <p:txBody>
          <a:bodyPr>
            <a:normAutofit fontScale="92500" lnSpcReduction="20000"/>
          </a:bodyPr>
          <a:lstStyle/>
          <a:p>
            <a:r>
              <a:rPr lang="zh-CN" altLang="en-US" dirty="0"/>
              <a:t>保证一个商业模式顺利运行所需的最重要的资产</a:t>
            </a:r>
            <a:endParaRPr lang="en-US" altLang="zh-CN" dirty="0"/>
          </a:p>
          <a:p>
            <a:pPr lvl="1"/>
            <a:r>
              <a:rPr lang="zh-CN" altLang="en-US" dirty="0"/>
              <a:t>用于：价值主张的创造与提供、开拓市场、维护客户关系并获益</a:t>
            </a:r>
            <a:endParaRPr lang="en-US" altLang="zh-CN" dirty="0"/>
          </a:p>
          <a:p>
            <a:pPr lvl="1"/>
            <a:r>
              <a:rPr lang="zh-CN" altLang="en-US" i="1" dirty="0"/>
              <a:t>可以“自主拥有”或者“寻求合作”</a:t>
            </a:r>
            <a:endParaRPr lang="en-US" altLang="zh-CN" i="1" dirty="0"/>
          </a:p>
          <a:p>
            <a:pPr lvl="2"/>
            <a:r>
              <a:rPr lang="zh-CN" altLang="en-US" b="1" dirty="0"/>
              <a:t>“核心”意味着稀缺与不可替代，需要花费巨大的成本维系</a:t>
            </a:r>
            <a:endParaRPr lang="en-US" altLang="zh-CN" b="1" dirty="0"/>
          </a:p>
          <a:p>
            <a:pPr lvl="3"/>
            <a:r>
              <a:rPr lang="zh-CN" altLang="en-US" sz="1900" dirty="0">
                <a:solidFill>
                  <a:srgbClr val="00B0F0"/>
                </a:solidFill>
              </a:rPr>
              <a:t>核心中的核心：对细分客户的认知和对价值主张的塑造</a:t>
            </a:r>
            <a:endParaRPr lang="en-US" altLang="zh-CN" sz="1900" dirty="0">
              <a:solidFill>
                <a:srgbClr val="00B0F0"/>
              </a:solidFill>
            </a:endParaRPr>
          </a:p>
          <a:p>
            <a:pPr lvl="2"/>
            <a:r>
              <a:rPr lang="zh-CN" altLang="en-US" dirty="0"/>
              <a:t>“拥有”意味着额外的管理、折旧和“故障”，“合作”意味着让出的利润空间与颠覆式的生存危机 </a:t>
            </a:r>
            <a:r>
              <a:rPr lang="en-US" altLang="zh-CN" dirty="0"/>
              <a:t>– </a:t>
            </a:r>
            <a:r>
              <a:rPr lang="zh-CN" altLang="en-US" dirty="0"/>
              <a:t>从“核心”向外扩展：拥有 </a:t>
            </a:r>
            <a:r>
              <a:rPr lang="en-US" altLang="zh-CN" dirty="0"/>
              <a:t>– </a:t>
            </a:r>
            <a:r>
              <a:rPr lang="zh-CN" altLang="en-US" dirty="0"/>
              <a:t>合作</a:t>
            </a:r>
            <a:endParaRPr lang="en-US" altLang="zh-CN" dirty="0"/>
          </a:p>
          <a:p>
            <a:endParaRPr lang="en-US" altLang="zh-CN" sz="100" dirty="0"/>
          </a:p>
          <a:p>
            <a:r>
              <a:rPr lang="zh-CN" altLang="en-US" dirty="0"/>
              <a:t>类型</a:t>
            </a:r>
            <a:endParaRPr lang="en-US" altLang="zh-CN" dirty="0"/>
          </a:p>
          <a:p>
            <a:pPr lvl="1"/>
            <a:r>
              <a:rPr lang="zh-CN" altLang="en-US" dirty="0"/>
              <a:t>实物资源</a:t>
            </a:r>
            <a:r>
              <a:rPr lang="en-US" altLang="zh-CN" dirty="0"/>
              <a:t> physical</a:t>
            </a:r>
            <a:r>
              <a:rPr lang="zh-CN" altLang="en-US" dirty="0"/>
              <a:t>：生产设备、房屋、车辆、机器、系统、销售点管理系统、</a:t>
            </a:r>
            <a:r>
              <a:rPr lang="zh-CN" altLang="en-US" b="1" dirty="0"/>
              <a:t>分销渠道</a:t>
            </a:r>
            <a:r>
              <a:rPr lang="zh-CN" altLang="en-US" dirty="0"/>
              <a:t>（</a:t>
            </a:r>
            <a:r>
              <a:rPr lang="zh-CN" altLang="en-US" i="1" dirty="0"/>
              <a:t>腾讯：流量的“低吸高抛”</a:t>
            </a:r>
            <a:r>
              <a:rPr lang="zh-CN" altLang="en-US" dirty="0"/>
              <a:t>）</a:t>
            </a:r>
            <a:endParaRPr lang="en-US" altLang="zh-CN" dirty="0"/>
          </a:p>
          <a:p>
            <a:pPr lvl="1"/>
            <a:r>
              <a:rPr lang="zh-CN" altLang="en-US" dirty="0"/>
              <a:t>知识性资源 </a:t>
            </a:r>
            <a:r>
              <a:rPr lang="en-US" altLang="zh-CN" dirty="0"/>
              <a:t>intellectual</a:t>
            </a:r>
            <a:r>
              <a:rPr lang="zh-CN" altLang="en-US" dirty="0"/>
              <a:t>：品牌（可口可乐）、专利（高通与华为）、知识产权与体系（微软、</a:t>
            </a:r>
            <a:r>
              <a:rPr lang="en-US" altLang="zh-CN" dirty="0"/>
              <a:t>SAP</a:t>
            </a:r>
            <a:r>
              <a:rPr lang="zh-CN" altLang="en-US" dirty="0"/>
              <a:t>、安卓</a:t>
            </a:r>
            <a:r>
              <a:rPr lang="en-US" altLang="zh-CN" dirty="0"/>
              <a:t>/</a:t>
            </a:r>
            <a:r>
              <a:rPr lang="zh-CN" altLang="en-US" dirty="0"/>
              <a:t>苹果）</a:t>
            </a:r>
            <a:endParaRPr lang="en-US" altLang="zh-CN" dirty="0"/>
          </a:p>
          <a:p>
            <a:pPr lvl="1"/>
            <a:r>
              <a:rPr lang="zh-CN" altLang="en-US" dirty="0"/>
              <a:t>人力资源 </a:t>
            </a:r>
            <a:r>
              <a:rPr lang="en-US" altLang="zh-CN" dirty="0"/>
              <a:t>human</a:t>
            </a:r>
            <a:r>
              <a:rPr lang="zh-CN" altLang="en-US" dirty="0"/>
              <a:t>：普遍存在，对于创新性和知识密集产业最重要（如</a:t>
            </a:r>
            <a:r>
              <a:rPr lang="en-US" altLang="zh-CN" dirty="0"/>
              <a:t>IT</a:t>
            </a:r>
            <a:r>
              <a:rPr lang="zh-CN" altLang="en-US" dirty="0"/>
              <a:t>业），出色的营销团队</a:t>
            </a:r>
            <a:endParaRPr lang="en-US" altLang="zh-CN" dirty="0"/>
          </a:p>
          <a:p>
            <a:pPr lvl="2"/>
            <a:r>
              <a:rPr lang="zh-CN" altLang="en-US" b="1" dirty="0">
                <a:solidFill>
                  <a:srgbClr val="00B0F0"/>
                </a:solidFill>
              </a:rPr>
              <a:t>劳动力高价的来源 </a:t>
            </a:r>
            <a:r>
              <a:rPr lang="en-US" altLang="zh-CN" b="1" dirty="0">
                <a:solidFill>
                  <a:srgbClr val="00B0F0"/>
                </a:solidFill>
              </a:rPr>
              <a:t>– </a:t>
            </a:r>
            <a:r>
              <a:rPr lang="zh-CN" altLang="en-US" b="1" dirty="0">
                <a:solidFill>
                  <a:srgbClr val="00B0F0"/>
                </a:solidFill>
              </a:rPr>
              <a:t>对个人创造力的依赖</a:t>
            </a:r>
            <a:r>
              <a:rPr lang="en-US" altLang="zh-CN" b="1" dirty="0">
                <a:solidFill>
                  <a:srgbClr val="00B0F0"/>
                </a:solidFill>
              </a:rPr>
              <a:t>/</a:t>
            </a:r>
            <a:r>
              <a:rPr lang="zh-CN" altLang="en-US" b="1" dirty="0">
                <a:solidFill>
                  <a:srgbClr val="00B0F0"/>
                </a:solidFill>
              </a:rPr>
              <a:t>“赛道稳定程度”</a:t>
            </a:r>
            <a:r>
              <a:rPr lang="zh-CN" altLang="en-US" dirty="0"/>
              <a:t>：芯片制造与芯片设计，</a:t>
            </a:r>
            <a:r>
              <a:rPr lang="en-US" altLang="zh-CN" dirty="0"/>
              <a:t>IT</a:t>
            </a:r>
            <a:r>
              <a:rPr lang="zh-CN" altLang="en-US" dirty="0"/>
              <a:t>开发</a:t>
            </a:r>
            <a:r>
              <a:rPr lang="en-US" altLang="zh-CN" dirty="0"/>
              <a:t>/</a:t>
            </a:r>
            <a:r>
              <a:rPr lang="zh-CN" altLang="en-US" dirty="0"/>
              <a:t>算法</a:t>
            </a:r>
            <a:r>
              <a:rPr lang="en-US" altLang="zh-CN" dirty="0"/>
              <a:t>/</a:t>
            </a:r>
            <a:r>
              <a:rPr lang="zh-CN" altLang="en-US" dirty="0"/>
              <a:t>金融，体制</a:t>
            </a:r>
            <a:r>
              <a:rPr lang="en-US" altLang="zh-CN" dirty="0"/>
              <a:t>/</a:t>
            </a:r>
            <a:r>
              <a:rPr lang="zh-CN" altLang="en-US" dirty="0"/>
              <a:t>公司</a:t>
            </a:r>
            <a:r>
              <a:rPr lang="en-US" altLang="zh-CN" dirty="0"/>
              <a:t>/</a:t>
            </a:r>
            <a:r>
              <a:rPr lang="zh-CN" altLang="en-US" dirty="0"/>
              <a:t>科研</a:t>
            </a:r>
            <a:r>
              <a:rPr lang="en-US" altLang="zh-CN" dirty="0"/>
              <a:t>/</a:t>
            </a:r>
            <a:r>
              <a:rPr lang="zh-CN" altLang="en-US" dirty="0"/>
              <a:t>创业</a:t>
            </a:r>
            <a:endParaRPr lang="en-US" altLang="zh-CN" dirty="0"/>
          </a:p>
          <a:p>
            <a:pPr lvl="1"/>
            <a:r>
              <a:rPr lang="zh-CN" altLang="en-US" dirty="0"/>
              <a:t>金融资源 </a:t>
            </a:r>
            <a:r>
              <a:rPr lang="en-US" altLang="zh-CN" dirty="0"/>
              <a:t>financial</a:t>
            </a:r>
            <a:r>
              <a:rPr lang="zh-CN" altLang="en-US" dirty="0"/>
              <a:t>：</a:t>
            </a:r>
            <a:endParaRPr lang="en-US" altLang="zh-CN" dirty="0"/>
          </a:p>
          <a:p>
            <a:pPr lvl="2"/>
            <a:r>
              <a:rPr lang="zh-CN" altLang="en-US" sz="2100" dirty="0"/>
              <a:t>内部：花呗、车贷、互联网金融 </a:t>
            </a:r>
            <a:r>
              <a:rPr lang="en-US" altLang="zh-CN" sz="2100" dirty="0"/>
              <a:t>– </a:t>
            </a:r>
            <a:r>
              <a:rPr lang="zh-CN" altLang="en-US" sz="2100" dirty="0"/>
              <a:t>“润滑”消费与经营，电商标配</a:t>
            </a:r>
            <a:endParaRPr lang="en-US" altLang="zh-CN" sz="2100" dirty="0"/>
          </a:p>
          <a:p>
            <a:pPr lvl="2"/>
            <a:r>
              <a:rPr lang="zh-CN" altLang="en-US" sz="2100" dirty="0"/>
              <a:t>外部：</a:t>
            </a:r>
            <a:r>
              <a:rPr lang="zh-CN" altLang="en-US" sz="2100" b="1" dirty="0"/>
              <a:t>风险投资（国资）</a:t>
            </a:r>
            <a:r>
              <a:rPr lang="zh-CN" altLang="en-US" sz="2100" dirty="0"/>
              <a:t>、资本市场</a:t>
            </a:r>
            <a:r>
              <a:rPr lang="zh-CN" altLang="en-US" sz="2100" b="1" dirty="0"/>
              <a:t> </a:t>
            </a:r>
            <a:r>
              <a:rPr lang="en-US" altLang="zh-CN" sz="2100" dirty="0"/>
              <a:t>- </a:t>
            </a:r>
            <a:r>
              <a:rPr lang="zh-CN" altLang="en-US" sz="2100" dirty="0"/>
              <a:t>助力创新企业快速成长</a:t>
            </a:r>
            <a:endParaRPr lang="en-US" altLang="zh-CN" sz="2100" dirty="0"/>
          </a:p>
          <a:p>
            <a:endParaRPr lang="zh-CN" altLang="en-US" dirty="0"/>
          </a:p>
        </p:txBody>
      </p:sp>
    </p:spTree>
    <p:extLst>
      <p:ext uri="{BB962C8B-B14F-4D97-AF65-F5344CB8AC3E}">
        <p14:creationId xmlns:p14="http://schemas.microsoft.com/office/powerpoint/2010/main" val="140079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AC0BD-37FD-4A32-8A77-0D34A83C6EA3}"/>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E7BEEA66-9318-4270-BF4A-82C1EF80F339}"/>
              </a:ext>
            </a:extLst>
          </p:cNvPr>
          <p:cNvPicPr>
            <a:picLocks noChangeAspect="1"/>
          </p:cNvPicPr>
          <p:nvPr/>
        </p:nvPicPr>
        <p:blipFill>
          <a:blip r:embed="rId2"/>
          <a:stretch>
            <a:fillRect/>
          </a:stretch>
        </p:blipFill>
        <p:spPr>
          <a:xfrm>
            <a:off x="492628" y="1083659"/>
            <a:ext cx="8158744" cy="4690682"/>
          </a:xfrm>
          <a:prstGeom prst="rect">
            <a:avLst/>
          </a:prstGeom>
        </p:spPr>
      </p:pic>
      <p:sp>
        <p:nvSpPr>
          <p:cNvPr id="5" name="矩形 4">
            <a:extLst>
              <a:ext uri="{FF2B5EF4-FFF2-40B4-BE49-F238E27FC236}">
                <a16:creationId xmlns:a16="http://schemas.microsoft.com/office/drawing/2014/main" id="{4E09CC69-784D-44D3-97FE-173FD708737C}"/>
              </a:ext>
            </a:extLst>
          </p:cNvPr>
          <p:cNvSpPr/>
          <p:nvPr/>
        </p:nvSpPr>
        <p:spPr>
          <a:xfrm>
            <a:off x="4164496" y="92196"/>
            <a:ext cx="4737627" cy="1895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1.2000</a:t>
            </a:r>
            <a:r>
              <a:rPr lang="zh-CN" altLang="en-US" dirty="0"/>
              <a:t>年成立，礼来制药的子公司</a:t>
            </a:r>
            <a:endParaRPr lang="en-US" altLang="zh-CN" dirty="0"/>
          </a:p>
          <a:p>
            <a:pPr algn="ctr"/>
            <a:r>
              <a:rPr lang="en-US" altLang="zh-CN" dirty="0"/>
              <a:t>2.</a:t>
            </a:r>
            <a:r>
              <a:rPr lang="zh-CN" altLang="en-US" dirty="0"/>
              <a:t>至</a:t>
            </a:r>
            <a:r>
              <a:rPr lang="en-US" altLang="zh-CN" dirty="0"/>
              <a:t>2019</a:t>
            </a:r>
            <a:r>
              <a:rPr lang="zh-CN" altLang="en-US" dirty="0"/>
              <a:t>年</a:t>
            </a:r>
            <a:r>
              <a:rPr lang="en-US" altLang="zh-CN" dirty="0"/>
              <a:t>5</a:t>
            </a:r>
            <a:r>
              <a:rPr lang="zh-CN" altLang="en-US" dirty="0"/>
              <a:t>月，已解决</a:t>
            </a:r>
            <a:r>
              <a:rPr lang="en-US" altLang="zh-CN" dirty="0"/>
              <a:t>2000</a:t>
            </a:r>
            <a:r>
              <a:rPr lang="zh-CN" altLang="en-US" dirty="0"/>
              <a:t>个科研难题，吸引</a:t>
            </a:r>
            <a:r>
              <a:rPr lang="en-US" altLang="zh-CN" dirty="0"/>
              <a:t>200</a:t>
            </a:r>
            <a:r>
              <a:rPr lang="zh-CN" altLang="en-US" dirty="0"/>
              <a:t>个国家</a:t>
            </a:r>
            <a:r>
              <a:rPr lang="en-US" altLang="zh-CN" dirty="0"/>
              <a:t>40</a:t>
            </a:r>
            <a:r>
              <a:rPr lang="zh-CN" altLang="en-US" dirty="0"/>
              <a:t>万接包方，提供</a:t>
            </a:r>
            <a:r>
              <a:rPr lang="en-US" altLang="zh-CN" dirty="0"/>
              <a:t>60000</a:t>
            </a:r>
            <a:r>
              <a:rPr lang="zh-CN" altLang="en-US" dirty="0"/>
              <a:t>个解决方案，总奖金</a:t>
            </a:r>
            <a:r>
              <a:rPr lang="en-US" altLang="zh-CN" dirty="0"/>
              <a:t>5000</a:t>
            </a:r>
            <a:r>
              <a:rPr lang="zh-CN" altLang="en-US" dirty="0"/>
              <a:t>万美元</a:t>
            </a:r>
            <a:endParaRPr lang="en-US" altLang="zh-CN" dirty="0"/>
          </a:p>
          <a:p>
            <a:pPr algn="ctr"/>
            <a:r>
              <a:rPr lang="en-US" altLang="zh-CN" b="1" i="1" dirty="0"/>
              <a:t>3.</a:t>
            </a:r>
            <a:r>
              <a:rPr lang="zh-CN" altLang="en-US" b="1" i="1" dirty="0"/>
              <a:t>知乎是怎么凉的？</a:t>
            </a:r>
            <a:endParaRPr lang="en-US" altLang="zh-CN" b="1" i="1" dirty="0"/>
          </a:p>
          <a:p>
            <a:pPr algn="ctr"/>
            <a:r>
              <a:rPr lang="zh-CN" altLang="en-US" b="1" i="1" dirty="0"/>
              <a:t>（贴吧之上，</a:t>
            </a:r>
            <a:r>
              <a:rPr lang="en-US" altLang="zh-CN" b="1" i="1" dirty="0"/>
              <a:t>IC</a:t>
            </a:r>
            <a:r>
              <a:rPr lang="zh-CN" altLang="en-US" b="1" i="1" dirty="0"/>
              <a:t>未满）</a:t>
            </a:r>
            <a:endParaRPr lang="en-US" altLang="zh-CN" sz="1350" b="1" i="1" dirty="0"/>
          </a:p>
        </p:txBody>
      </p:sp>
    </p:spTree>
    <p:extLst>
      <p:ext uri="{BB962C8B-B14F-4D97-AF65-F5344CB8AC3E}">
        <p14:creationId xmlns:p14="http://schemas.microsoft.com/office/powerpoint/2010/main" val="250200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34220-1F3E-498C-A3BE-33856DEF9597}"/>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2F91E38-DA2E-4160-B234-7EC427E3E919}"/>
              </a:ext>
            </a:extLst>
          </p:cNvPr>
          <p:cNvPicPr>
            <a:picLocks noChangeAspect="1"/>
          </p:cNvPicPr>
          <p:nvPr/>
        </p:nvPicPr>
        <p:blipFill>
          <a:blip r:embed="rId2"/>
          <a:stretch>
            <a:fillRect/>
          </a:stretch>
        </p:blipFill>
        <p:spPr>
          <a:xfrm>
            <a:off x="1304325" y="858150"/>
            <a:ext cx="6535351" cy="5141701"/>
          </a:xfrm>
          <a:prstGeom prst="rect">
            <a:avLst/>
          </a:prstGeom>
        </p:spPr>
      </p:pic>
      <p:sp>
        <p:nvSpPr>
          <p:cNvPr id="3" name="内容占位符 2">
            <a:extLst>
              <a:ext uri="{FF2B5EF4-FFF2-40B4-BE49-F238E27FC236}">
                <a16:creationId xmlns:a16="http://schemas.microsoft.com/office/drawing/2014/main" id="{C875253C-A47B-465B-8858-0427D768FDA1}"/>
              </a:ext>
            </a:extLst>
          </p:cNvPr>
          <p:cNvSpPr>
            <a:spLocks noGrp="1"/>
          </p:cNvSpPr>
          <p:nvPr>
            <p:ph idx="1"/>
          </p:nvPr>
        </p:nvSpPr>
        <p:spPr>
          <a:xfrm>
            <a:off x="4303551" y="976520"/>
            <a:ext cx="4549637" cy="2780472"/>
          </a:xfrm>
          <a:solidFill>
            <a:schemeClr val="bg1"/>
          </a:solidFill>
        </p:spPr>
        <p:txBody>
          <a:bodyPr>
            <a:normAutofit fontScale="70000" lnSpcReduction="20000"/>
          </a:bodyPr>
          <a:lstStyle/>
          <a:p>
            <a:r>
              <a:rPr lang="zh-CN" altLang="en-US" dirty="0"/>
              <a:t>适用于拥有强势品牌、强大分销渠道与良好客户关系的大公司</a:t>
            </a:r>
            <a:endParaRPr lang="en-US" altLang="zh-CN" dirty="0"/>
          </a:p>
          <a:p>
            <a:pPr lvl="1"/>
            <a:r>
              <a:rPr lang="zh-CN" altLang="en-US" dirty="0"/>
              <a:t>进一步挖掘客户关系的价值</a:t>
            </a:r>
            <a:endParaRPr lang="en-US" altLang="zh-CN" dirty="0"/>
          </a:p>
          <a:p>
            <a:r>
              <a:rPr lang="zh-CN" altLang="en-US" dirty="0"/>
              <a:t>外部组织能提供有价值的见解、知识、专利、甚至现成的产品</a:t>
            </a:r>
            <a:endParaRPr lang="en-US" altLang="zh-CN" dirty="0"/>
          </a:p>
          <a:p>
            <a:r>
              <a:rPr lang="zh-CN" altLang="en-US" dirty="0"/>
              <a:t>要能有效获取外部特定资源，要有对外协作的专门业务</a:t>
            </a:r>
            <a:endParaRPr lang="en-US" altLang="zh-CN" dirty="0"/>
          </a:p>
          <a:p>
            <a:r>
              <a:rPr lang="zh-CN" altLang="en-US" dirty="0"/>
              <a:t>外来意味着成本，但可以缩短上市时间，提升内部开发效率</a:t>
            </a:r>
            <a:endParaRPr lang="en-US" altLang="zh-CN" dirty="0"/>
          </a:p>
          <a:p>
            <a:r>
              <a:rPr lang="zh-CN" altLang="en-US" i="1" dirty="0"/>
              <a:t>帮助企业实现跨越式发展（中国高铁）</a:t>
            </a:r>
          </a:p>
        </p:txBody>
      </p:sp>
    </p:spTree>
    <p:extLst>
      <p:ext uri="{BB962C8B-B14F-4D97-AF65-F5344CB8AC3E}">
        <p14:creationId xmlns:p14="http://schemas.microsoft.com/office/powerpoint/2010/main" val="270033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00"/>
                                        <p:tgtEl>
                                          <p:spTgt spid="3">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6B7A0-AE0B-47E3-84D8-9DB14D0212D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AC32CE-79F9-455C-9D33-2D18F673759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C6B4EB1-7092-40B7-940A-FAB3A7347933}"/>
              </a:ext>
            </a:extLst>
          </p:cNvPr>
          <p:cNvPicPr>
            <a:picLocks noChangeAspect="1"/>
          </p:cNvPicPr>
          <p:nvPr/>
        </p:nvPicPr>
        <p:blipFill>
          <a:blip r:embed="rId2"/>
          <a:stretch>
            <a:fillRect/>
          </a:stretch>
        </p:blipFill>
        <p:spPr>
          <a:xfrm>
            <a:off x="87637" y="1029045"/>
            <a:ext cx="8968726" cy="4785001"/>
          </a:xfrm>
          <a:prstGeom prst="rect">
            <a:avLst/>
          </a:prstGeom>
        </p:spPr>
      </p:pic>
      <p:sp>
        <p:nvSpPr>
          <p:cNvPr id="5" name="内容占位符 2">
            <a:extLst>
              <a:ext uri="{FF2B5EF4-FFF2-40B4-BE49-F238E27FC236}">
                <a16:creationId xmlns:a16="http://schemas.microsoft.com/office/drawing/2014/main" id="{DBEB1601-2E82-4E1E-A583-019D3D4C0A6C}"/>
              </a:ext>
            </a:extLst>
          </p:cNvPr>
          <p:cNvSpPr txBox="1">
            <a:spLocks/>
          </p:cNvSpPr>
          <p:nvPr/>
        </p:nvSpPr>
        <p:spPr>
          <a:xfrm>
            <a:off x="6530009" y="976520"/>
            <a:ext cx="2323179" cy="4785000"/>
          </a:xfrm>
          <a:prstGeom prst="rect">
            <a:avLst/>
          </a:prstGeom>
          <a:solidFill>
            <a:schemeClr val="bg1"/>
          </a:solidFill>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以研发为核心的组织往往产生许多</a:t>
            </a:r>
            <a:r>
              <a:rPr lang="zh-CN" altLang="en-US" sz="2100" b="1" dirty="0"/>
              <a:t>内部无法实用化</a:t>
            </a:r>
            <a:r>
              <a:rPr lang="zh-CN" altLang="en-US" sz="2100" dirty="0"/>
              <a:t>的知识、技术、和智力资产</a:t>
            </a:r>
            <a:endParaRPr lang="en-US" altLang="zh-CN" sz="2100" dirty="0"/>
          </a:p>
          <a:p>
            <a:r>
              <a:rPr lang="zh-CN" altLang="en-US" sz="2100" dirty="0"/>
              <a:t>将闲置资产变现，增加收入</a:t>
            </a:r>
            <a:endParaRPr lang="en-US" altLang="zh-CN" sz="2100" dirty="0"/>
          </a:p>
          <a:p>
            <a:r>
              <a:rPr lang="zh-CN" altLang="en-US" sz="2100" dirty="0"/>
              <a:t>因战略或运营原因对内无价值的研发成果可能对其它行业意义重大</a:t>
            </a:r>
            <a:endParaRPr lang="en-US" altLang="zh-CN" sz="2100" dirty="0"/>
          </a:p>
          <a:p>
            <a:r>
              <a:rPr lang="zh-CN" altLang="en-US" sz="2100" i="1" dirty="0"/>
              <a:t>帮助企业聚焦核心战略，鼓励内部创新</a:t>
            </a:r>
            <a:endParaRPr lang="en-US" altLang="zh-CN" sz="2100" i="1" dirty="0"/>
          </a:p>
          <a:p>
            <a:pPr lvl="1"/>
            <a:r>
              <a:rPr lang="zh-CN" altLang="en-US" sz="1800" i="1" dirty="0"/>
              <a:t>“川崎模型”</a:t>
            </a:r>
          </a:p>
          <a:p>
            <a:pPr lvl="1"/>
            <a:r>
              <a:rPr lang="zh-CN" altLang="en-US" sz="1800" i="1" dirty="0"/>
              <a:t>军转民，航天科技，高校成果转化，农科扶贫</a:t>
            </a:r>
            <a:endParaRPr lang="en-US" altLang="zh-CN" sz="1800" i="1" dirty="0"/>
          </a:p>
        </p:txBody>
      </p:sp>
    </p:spTree>
    <p:extLst>
      <p:ext uri="{BB962C8B-B14F-4D97-AF65-F5344CB8AC3E}">
        <p14:creationId xmlns:p14="http://schemas.microsoft.com/office/powerpoint/2010/main" val="1984885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B8398-439D-492D-A637-91EBE34E7E13}"/>
              </a:ext>
            </a:extLst>
          </p:cNvPr>
          <p:cNvSpPr>
            <a:spLocks noGrp="1"/>
          </p:cNvSpPr>
          <p:nvPr>
            <p:ph type="title"/>
          </p:nvPr>
        </p:nvSpPr>
        <p:spPr>
          <a:xfrm>
            <a:off x="478319" y="275674"/>
            <a:ext cx="8187359" cy="1325563"/>
          </a:xfrm>
        </p:spPr>
        <p:txBody>
          <a:bodyPr/>
          <a:lstStyle/>
          <a:p>
            <a:r>
              <a:rPr lang="zh-CN" altLang="en-US" dirty="0"/>
              <a:t>开放的商业模式补充：格力电器</a:t>
            </a:r>
          </a:p>
        </p:txBody>
      </p:sp>
      <p:sp>
        <p:nvSpPr>
          <p:cNvPr id="3" name="内容占位符 2">
            <a:extLst>
              <a:ext uri="{FF2B5EF4-FFF2-40B4-BE49-F238E27FC236}">
                <a16:creationId xmlns:a16="http://schemas.microsoft.com/office/drawing/2014/main" id="{41F1607B-B388-4555-A7C6-5676FFD8ED19}"/>
              </a:ext>
            </a:extLst>
          </p:cNvPr>
          <p:cNvSpPr>
            <a:spLocks noGrp="1"/>
          </p:cNvSpPr>
          <p:nvPr>
            <p:ph idx="1"/>
          </p:nvPr>
        </p:nvSpPr>
        <p:spPr>
          <a:xfrm>
            <a:off x="84482" y="1815685"/>
            <a:ext cx="8975035" cy="4962801"/>
          </a:xfrm>
        </p:spPr>
        <p:txBody>
          <a:bodyPr>
            <a:normAutofit fontScale="77500" lnSpcReduction="20000"/>
          </a:bodyPr>
          <a:lstStyle/>
          <a:p>
            <a:r>
              <a:rPr lang="zh-CN" altLang="en-US" dirty="0"/>
              <a:t>由外到内</a:t>
            </a:r>
            <a:endParaRPr lang="en-US" altLang="zh-CN" dirty="0"/>
          </a:p>
          <a:p>
            <a:pPr lvl="1"/>
            <a:r>
              <a:rPr lang="en-US" altLang="zh-CN" dirty="0"/>
              <a:t>2014</a:t>
            </a:r>
            <a:r>
              <a:rPr lang="zh-CN" altLang="en-US" dirty="0"/>
              <a:t>年以前，国内高端中央空调机组主要靠引入并组装丹麦的丹佛斯磁悬浮压缩机</a:t>
            </a:r>
            <a:endParaRPr lang="en-US" altLang="zh-CN" dirty="0"/>
          </a:p>
          <a:p>
            <a:pPr lvl="1"/>
            <a:r>
              <a:rPr lang="en-US" altLang="zh-CN" dirty="0"/>
              <a:t>2014</a:t>
            </a:r>
            <a:r>
              <a:rPr lang="zh-CN" altLang="en-US" dirty="0"/>
              <a:t>年，格力研发四年的“磁悬浮变频离心式制冷压缩机及水冷机组”成功，开始宣传“核心科技”</a:t>
            </a:r>
            <a:endParaRPr lang="en-US" altLang="zh-CN" dirty="0"/>
          </a:p>
          <a:p>
            <a:pPr lvl="1"/>
            <a:r>
              <a:rPr lang="en-US" altLang="zh-CN" dirty="0"/>
              <a:t>2015</a:t>
            </a:r>
            <a:r>
              <a:rPr lang="zh-CN" altLang="en-US" dirty="0"/>
              <a:t>年</a:t>
            </a:r>
            <a:r>
              <a:rPr lang="en-US" altLang="zh-CN" dirty="0"/>
              <a:t>10</a:t>
            </a:r>
            <a:r>
              <a:rPr lang="zh-CN" altLang="en-US" dirty="0"/>
              <a:t>月中标</a:t>
            </a:r>
            <a:r>
              <a:rPr lang="en-US" altLang="zh-CN" dirty="0"/>
              <a:t>CAP1400</a:t>
            </a:r>
            <a:r>
              <a:rPr lang="zh-CN" altLang="en-US" dirty="0"/>
              <a:t>，</a:t>
            </a:r>
            <a:r>
              <a:rPr lang="en-US" altLang="zh-CN" dirty="0"/>
              <a:t>2016</a:t>
            </a:r>
            <a:r>
              <a:rPr lang="zh-CN" altLang="en-US" dirty="0"/>
              <a:t>年</a:t>
            </a:r>
            <a:r>
              <a:rPr lang="en-US" altLang="zh-CN" dirty="0"/>
              <a:t>3</a:t>
            </a:r>
            <a:r>
              <a:rPr lang="zh-CN" altLang="en-US" dirty="0"/>
              <a:t>月中标</a:t>
            </a:r>
            <a:r>
              <a:rPr lang="en-US" altLang="zh-CN" dirty="0"/>
              <a:t>CAP1000</a:t>
            </a:r>
            <a:r>
              <a:rPr lang="zh-CN" altLang="en-US" dirty="0"/>
              <a:t>，同时为核电站机组与核电站控制区提供制冷服务</a:t>
            </a:r>
            <a:endParaRPr lang="en-US" altLang="zh-CN" dirty="0"/>
          </a:p>
          <a:p>
            <a:endParaRPr lang="en-US" altLang="zh-CN" sz="225" dirty="0"/>
          </a:p>
          <a:p>
            <a:r>
              <a:rPr lang="zh-CN" altLang="en-US" dirty="0"/>
              <a:t>由内到外</a:t>
            </a:r>
            <a:endParaRPr lang="en-US" altLang="zh-CN" dirty="0"/>
          </a:p>
          <a:p>
            <a:pPr lvl="1"/>
            <a:r>
              <a:rPr lang="en-US" altLang="zh-CN" dirty="0"/>
              <a:t>2019</a:t>
            </a:r>
            <a:r>
              <a:rPr lang="zh-CN" altLang="en-US" dirty="0"/>
              <a:t>年</a:t>
            </a:r>
            <a:r>
              <a:rPr lang="en-US" altLang="zh-CN" dirty="0"/>
              <a:t>11</a:t>
            </a:r>
            <a:r>
              <a:rPr lang="zh-CN" altLang="en-US" dirty="0"/>
              <a:t>月向</a:t>
            </a:r>
            <a:r>
              <a:rPr lang="zh-CN" altLang="en-US" b="1" dirty="0"/>
              <a:t>丹麦知名水泵生产商</a:t>
            </a:r>
            <a:r>
              <a:rPr lang="zh-CN" altLang="en-US" dirty="0"/>
              <a:t>格兰富提供新型</a:t>
            </a:r>
            <a:r>
              <a:rPr lang="zh-CN" altLang="en-US" b="1" dirty="0"/>
              <a:t>无稀土</a:t>
            </a:r>
            <a:r>
              <a:rPr lang="zh-CN" altLang="en-US" dirty="0"/>
              <a:t>磁阻电机领域</a:t>
            </a:r>
            <a:r>
              <a:rPr lang="en-US" altLang="zh-CN" dirty="0"/>
              <a:t>3</a:t>
            </a:r>
            <a:r>
              <a:rPr lang="zh-CN" altLang="en-US" dirty="0"/>
              <a:t>个系列的专利技术</a:t>
            </a:r>
            <a:endParaRPr lang="en-US" altLang="zh-CN" dirty="0"/>
          </a:p>
          <a:p>
            <a:endParaRPr lang="en-US" altLang="zh-CN" sz="225" dirty="0"/>
          </a:p>
          <a:p>
            <a:r>
              <a:rPr lang="zh-CN" altLang="en-US" dirty="0"/>
              <a:t>连接器</a:t>
            </a:r>
            <a:endParaRPr lang="en-US" altLang="zh-CN" dirty="0"/>
          </a:p>
          <a:p>
            <a:pPr lvl="1"/>
            <a:r>
              <a:rPr lang="en-US" altLang="zh-CN" dirty="0"/>
              <a:t>1997</a:t>
            </a:r>
            <a:r>
              <a:rPr lang="zh-CN" altLang="en-US" dirty="0"/>
              <a:t>年开始设立格力科技进步奖，</a:t>
            </a:r>
            <a:r>
              <a:rPr lang="en-US" altLang="zh-CN" dirty="0"/>
              <a:t>2018</a:t>
            </a:r>
            <a:r>
              <a:rPr lang="zh-CN" altLang="en-US" dirty="0"/>
              <a:t>年总奖金</a:t>
            </a:r>
            <a:r>
              <a:rPr lang="en-US" altLang="zh-CN" dirty="0"/>
              <a:t>5000</a:t>
            </a:r>
            <a:r>
              <a:rPr lang="zh-CN" altLang="en-US" dirty="0"/>
              <a:t>万人民币</a:t>
            </a:r>
            <a:endParaRPr lang="en-US" altLang="zh-CN" dirty="0"/>
          </a:p>
          <a:p>
            <a:pPr lvl="1"/>
            <a:r>
              <a:rPr lang="zh-CN" altLang="en-US" dirty="0"/>
              <a:t>鼓励内部实现从宏观（核心技术、空调芯片）到微观（生产线环节优化）的研发攻关</a:t>
            </a:r>
            <a:endParaRPr lang="en-US" altLang="zh-CN" dirty="0"/>
          </a:p>
          <a:p>
            <a:pPr lvl="2"/>
            <a:r>
              <a:rPr lang="en-US" altLang="zh-CN" dirty="0"/>
              <a:t>3</a:t>
            </a:r>
            <a:r>
              <a:rPr lang="zh-CN" altLang="en-US" dirty="0"/>
              <a:t>乐</a:t>
            </a:r>
            <a:r>
              <a:rPr lang="en-US" altLang="zh-CN" dirty="0"/>
              <a:t>28</a:t>
            </a:r>
            <a:r>
              <a:rPr lang="zh-CN" altLang="en-US" dirty="0"/>
              <a:t>日，格力电器消息，国家知识产权局数据显示，截至</a:t>
            </a:r>
            <a:r>
              <a:rPr lang="en-US" altLang="zh-CN" dirty="0"/>
              <a:t>2021</a:t>
            </a:r>
            <a:r>
              <a:rPr lang="zh-CN" altLang="en-US" dirty="0"/>
              <a:t>年</a:t>
            </a:r>
            <a:r>
              <a:rPr lang="en-US" altLang="zh-CN" dirty="0"/>
              <a:t>3</a:t>
            </a:r>
            <a:r>
              <a:rPr lang="zh-CN" altLang="en-US" dirty="0"/>
              <a:t>月，珠海格力电器股份有限公司累计发明专利授权数量超过一万件。从现有数据来看，格力电器已经成为国内首家已授权发明专利过万的家电企业。</a:t>
            </a:r>
            <a:endParaRPr lang="en-US" altLang="zh-CN" dirty="0"/>
          </a:p>
          <a:p>
            <a:pPr lvl="1"/>
            <a:r>
              <a:rPr lang="zh-CN" altLang="en-US" dirty="0"/>
              <a:t>与国内</a:t>
            </a:r>
            <a:r>
              <a:rPr lang="en-US" altLang="zh-CN" dirty="0"/>
              <a:t>24</a:t>
            </a:r>
            <a:r>
              <a:rPr lang="zh-CN" altLang="en-US" dirty="0"/>
              <a:t>所高校建立“卓越人才伙伴”</a:t>
            </a:r>
          </a:p>
        </p:txBody>
      </p:sp>
    </p:spTree>
    <p:extLst>
      <p:ext uri="{BB962C8B-B14F-4D97-AF65-F5344CB8AC3E}">
        <p14:creationId xmlns:p14="http://schemas.microsoft.com/office/powerpoint/2010/main" val="1369771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85693-872C-497A-B9FE-216F7171C420}"/>
              </a:ext>
            </a:extLst>
          </p:cNvPr>
          <p:cNvSpPr>
            <a:spLocks noGrp="1"/>
          </p:cNvSpPr>
          <p:nvPr>
            <p:ph type="title"/>
          </p:nvPr>
        </p:nvSpPr>
        <p:spPr>
          <a:xfrm>
            <a:off x="628650" y="365127"/>
            <a:ext cx="7886700" cy="910058"/>
          </a:xfrm>
        </p:spPr>
        <p:txBody>
          <a:bodyPr>
            <a:noAutofit/>
          </a:bodyPr>
          <a:lstStyle/>
          <a:p>
            <a:r>
              <a:rPr lang="zh-CN" altLang="en-US" sz="2800" dirty="0"/>
              <a:t>补充讨论：信息技术如何改变世界 </a:t>
            </a:r>
            <a:r>
              <a:rPr lang="en-US" altLang="zh-CN" sz="2800" dirty="0"/>
              <a:t>– </a:t>
            </a:r>
            <a:r>
              <a:rPr lang="zh-CN" altLang="en-US" sz="2800" dirty="0"/>
              <a:t>构造场景</a:t>
            </a:r>
          </a:p>
        </p:txBody>
      </p:sp>
      <p:sp>
        <p:nvSpPr>
          <p:cNvPr id="3" name="内容占位符 2">
            <a:extLst>
              <a:ext uri="{FF2B5EF4-FFF2-40B4-BE49-F238E27FC236}">
                <a16:creationId xmlns:a16="http://schemas.microsoft.com/office/drawing/2014/main" id="{CB13D5B7-8E9C-4C74-88D8-420DD21CCFF1}"/>
              </a:ext>
            </a:extLst>
          </p:cNvPr>
          <p:cNvSpPr>
            <a:spLocks noGrp="1"/>
          </p:cNvSpPr>
          <p:nvPr>
            <p:ph idx="1"/>
          </p:nvPr>
        </p:nvSpPr>
        <p:spPr>
          <a:xfrm>
            <a:off x="-1" y="1368490"/>
            <a:ext cx="9094237" cy="5293567"/>
          </a:xfrm>
        </p:spPr>
        <p:txBody>
          <a:bodyPr>
            <a:normAutofit fontScale="85000" lnSpcReduction="20000"/>
          </a:bodyPr>
          <a:lstStyle/>
          <a:p>
            <a:r>
              <a:rPr lang="zh-CN" altLang="en-US" dirty="0"/>
              <a:t>人类社会的整体视角 </a:t>
            </a:r>
            <a:r>
              <a:rPr lang="en-US" altLang="zh-CN" dirty="0"/>
              <a:t>– </a:t>
            </a:r>
            <a:r>
              <a:rPr lang="zh-CN" altLang="en-US" dirty="0"/>
              <a:t>人人互联的“小小世界”</a:t>
            </a:r>
            <a:endParaRPr lang="en-US" altLang="zh-CN" dirty="0"/>
          </a:p>
          <a:p>
            <a:pPr lvl="1"/>
            <a:r>
              <a:rPr lang="zh-CN" altLang="en-US" dirty="0"/>
              <a:t>“六度分离”现象的背后 </a:t>
            </a:r>
            <a:r>
              <a:rPr lang="en-US" altLang="zh-CN" dirty="0"/>
              <a:t>– </a:t>
            </a:r>
            <a:r>
              <a:rPr lang="zh-CN" altLang="en-US" dirty="0"/>
              <a:t>任何一种人人互动都会形成网络</a:t>
            </a:r>
            <a:r>
              <a:rPr lang="en-US" altLang="zh-CN" dirty="0"/>
              <a:t>/</a:t>
            </a:r>
            <a:r>
              <a:rPr lang="zh-CN" altLang="en-US" dirty="0"/>
              <a:t>群体，群体的局部行为会导致全局性的结果</a:t>
            </a:r>
            <a:endParaRPr lang="en-US" altLang="zh-CN" dirty="0"/>
          </a:p>
          <a:p>
            <a:pPr lvl="1"/>
            <a:r>
              <a:rPr lang="zh-CN" altLang="en-US" dirty="0"/>
              <a:t>移动互联网 </a:t>
            </a:r>
            <a:r>
              <a:rPr lang="en-US" altLang="zh-CN" dirty="0"/>
              <a:t>– </a:t>
            </a:r>
            <a:r>
              <a:rPr lang="zh-CN" altLang="en-US" dirty="0"/>
              <a:t>低成本互联下的“更小世界”</a:t>
            </a:r>
            <a:endParaRPr lang="en-US" altLang="zh-CN" dirty="0"/>
          </a:p>
          <a:p>
            <a:pPr lvl="1"/>
            <a:r>
              <a:rPr lang="zh-CN" altLang="en-US" dirty="0"/>
              <a:t>单个网民视角 </a:t>
            </a:r>
            <a:r>
              <a:rPr lang="en-US" altLang="zh-CN" dirty="0"/>
              <a:t>– </a:t>
            </a:r>
            <a:r>
              <a:rPr lang="zh-CN" altLang="en-US" dirty="0"/>
              <a:t>通过</a:t>
            </a:r>
            <a:r>
              <a:rPr lang="zh-CN" altLang="en-US" b="1" dirty="0"/>
              <a:t>场景</a:t>
            </a:r>
            <a:r>
              <a:rPr lang="zh-CN" altLang="en-US" dirty="0"/>
              <a:t>连接到不同群体</a:t>
            </a:r>
            <a:endParaRPr lang="en-US" altLang="zh-CN" dirty="0"/>
          </a:p>
          <a:p>
            <a:endParaRPr lang="en-US" altLang="zh-CN" sz="500" dirty="0"/>
          </a:p>
          <a:p>
            <a:r>
              <a:rPr lang="zh-CN" altLang="en-US" dirty="0"/>
              <a:t>场景的定义</a:t>
            </a:r>
            <a:endParaRPr lang="en-US" altLang="zh-CN" dirty="0"/>
          </a:p>
          <a:p>
            <a:pPr lvl="1"/>
            <a:r>
              <a:rPr lang="zh-CN" altLang="en-US" dirty="0"/>
              <a:t>原定义：影视用语，指特定时间、空间内发生的行动，或指由人物关系构成的具体画面，是通过人物行动来表现剧情的一系列特定过程</a:t>
            </a:r>
            <a:endParaRPr lang="en-US" altLang="zh-CN" dirty="0"/>
          </a:p>
          <a:p>
            <a:pPr lvl="1"/>
            <a:r>
              <a:rPr lang="zh-CN" altLang="en-US" dirty="0"/>
              <a:t>互联网定义 </a:t>
            </a:r>
            <a:r>
              <a:rPr lang="en-US" altLang="zh-CN" dirty="0"/>
              <a:t>– </a:t>
            </a:r>
            <a:r>
              <a:rPr lang="zh-CN" altLang="en-US" b="1" dirty="0"/>
              <a:t>与互联网行为相关的，通过支付完成闭环的应用形态</a:t>
            </a:r>
            <a:r>
              <a:rPr lang="zh-CN" altLang="en-US" dirty="0"/>
              <a:t>，包含以下两类典型场景：</a:t>
            </a:r>
            <a:endParaRPr lang="en-US" altLang="zh-CN" dirty="0"/>
          </a:p>
          <a:p>
            <a:pPr lvl="2"/>
            <a:r>
              <a:rPr lang="zh-CN" altLang="en-US" sz="2300" b="1" dirty="0"/>
              <a:t>超级入口：</a:t>
            </a:r>
            <a:r>
              <a:rPr lang="zh-CN" altLang="en-US" sz="2300" dirty="0"/>
              <a:t>触发用户沉浸式体验或长时间停留的应用形态（游戏、社交、购物等）</a:t>
            </a:r>
            <a:endParaRPr lang="en-US" altLang="zh-CN" sz="2300" dirty="0"/>
          </a:p>
          <a:p>
            <a:pPr lvl="2"/>
            <a:r>
              <a:rPr lang="zh-CN" altLang="en-US" sz="2300" b="1" dirty="0"/>
              <a:t>支付场景：</a:t>
            </a:r>
            <a:r>
              <a:rPr lang="zh-CN" altLang="en-US" sz="2300" dirty="0"/>
              <a:t>应用移动支付完成交易的场景</a:t>
            </a:r>
            <a:endParaRPr lang="en-US" altLang="zh-CN" sz="2300" dirty="0"/>
          </a:p>
          <a:p>
            <a:endParaRPr lang="en-US" altLang="zh-CN" sz="500" dirty="0"/>
          </a:p>
          <a:p>
            <a:r>
              <a:rPr lang="zh-CN" altLang="en-US" dirty="0"/>
              <a:t>场景的连接</a:t>
            </a:r>
            <a:endParaRPr lang="en-US" altLang="zh-CN" dirty="0"/>
          </a:p>
          <a:p>
            <a:pPr lvl="1"/>
            <a:r>
              <a:rPr lang="zh-CN" altLang="en-US" dirty="0"/>
              <a:t>基于场景的（构建产品）思维方式：将（移动）互联网视为连接不同个体制造场景的工具，以及完成连接的高效率方法</a:t>
            </a:r>
            <a:endParaRPr lang="en-US" altLang="zh-CN" dirty="0"/>
          </a:p>
          <a:p>
            <a:pPr lvl="1"/>
            <a:r>
              <a:rPr lang="zh-CN" altLang="en-US" dirty="0"/>
              <a:t>从而达成：形成（产品）体验、促成（客户）消费、创造个体生存意义</a:t>
            </a:r>
            <a:endParaRPr lang="en-US" altLang="zh-CN" dirty="0"/>
          </a:p>
        </p:txBody>
      </p:sp>
    </p:spTree>
    <p:extLst>
      <p:ext uri="{BB962C8B-B14F-4D97-AF65-F5344CB8AC3E}">
        <p14:creationId xmlns:p14="http://schemas.microsoft.com/office/powerpoint/2010/main" val="1309895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EF7A3-A98A-49B1-AD70-67BE60BD03B9}"/>
              </a:ext>
            </a:extLst>
          </p:cNvPr>
          <p:cNvSpPr>
            <a:spLocks noGrp="1"/>
          </p:cNvSpPr>
          <p:nvPr>
            <p:ph type="title"/>
          </p:nvPr>
        </p:nvSpPr>
        <p:spPr/>
        <p:txBody>
          <a:bodyPr>
            <a:normAutofit/>
          </a:bodyPr>
          <a:lstStyle/>
          <a:p>
            <a:r>
              <a:rPr lang="zh-CN" altLang="en-US" sz="3600" dirty="0"/>
              <a:t>补充讨论：被互联网定义的</a:t>
            </a:r>
            <a:r>
              <a:rPr lang="zh-CN" altLang="en-US" sz="3600" b="1" dirty="0"/>
              <a:t>“新”场景</a:t>
            </a:r>
          </a:p>
        </p:txBody>
      </p:sp>
      <p:sp>
        <p:nvSpPr>
          <p:cNvPr id="3" name="内容占位符 2">
            <a:extLst>
              <a:ext uri="{FF2B5EF4-FFF2-40B4-BE49-F238E27FC236}">
                <a16:creationId xmlns:a16="http://schemas.microsoft.com/office/drawing/2014/main" id="{FF804652-DFB6-4646-90B7-BB0443618A62}"/>
              </a:ext>
            </a:extLst>
          </p:cNvPr>
          <p:cNvSpPr>
            <a:spLocks noGrp="1"/>
          </p:cNvSpPr>
          <p:nvPr>
            <p:ph idx="1"/>
          </p:nvPr>
        </p:nvSpPr>
        <p:spPr>
          <a:xfrm>
            <a:off x="628650" y="1402597"/>
            <a:ext cx="7886700" cy="5296783"/>
          </a:xfrm>
        </p:spPr>
        <p:txBody>
          <a:bodyPr>
            <a:normAutofit fontScale="70000" lnSpcReduction="20000"/>
          </a:bodyPr>
          <a:lstStyle/>
          <a:p>
            <a:r>
              <a:rPr lang="zh-CN" altLang="en-US" dirty="0"/>
              <a:t>以人为中心的体验细节 </a:t>
            </a:r>
            <a:r>
              <a:rPr lang="en-US" altLang="zh-CN" dirty="0"/>
              <a:t>– </a:t>
            </a:r>
            <a:r>
              <a:rPr lang="zh-CN" altLang="en-US" dirty="0"/>
              <a:t>（不同时段的）在线视听、公开社交（真人秀）、线下打造线上种草的网红地、知识获取</a:t>
            </a:r>
            <a:r>
              <a:rPr lang="en-US" altLang="zh-CN" dirty="0"/>
              <a:t>&amp;</a:t>
            </a:r>
            <a:r>
              <a:rPr lang="zh-CN" altLang="en-US" dirty="0"/>
              <a:t>分（</a:t>
            </a:r>
            <a:r>
              <a:rPr lang="en-US" altLang="zh-CN" dirty="0"/>
              <a:t>tai</a:t>
            </a:r>
            <a:r>
              <a:rPr lang="zh-CN" altLang="en-US" dirty="0"/>
              <a:t>）享（</a:t>
            </a:r>
            <a:r>
              <a:rPr lang="en-US" altLang="zh-CN" dirty="0"/>
              <a:t>gang</a:t>
            </a:r>
            <a:r>
              <a:rPr lang="zh-CN" altLang="en-US" dirty="0"/>
              <a:t>）</a:t>
            </a:r>
            <a:r>
              <a:rPr lang="en-US" altLang="zh-CN" dirty="0"/>
              <a:t>&amp;</a:t>
            </a:r>
            <a:r>
              <a:rPr lang="zh-CN" altLang="en-US" dirty="0"/>
              <a:t>玩梗（</a:t>
            </a:r>
            <a:r>
              <a:rPr lang="zh-CN" altLang="en-US" i="1" dirty="0"/>
              <a:t>以显示自己的</a:t>
            </a:r>
            <a:r>
              <a:rPr lang="zh-CN" altLang="en-US" i="1" dirty="0">
                <a:solidFill>
                  <a:srgbClr val="FF0000"/>
                </a:solidFill>
              </a:rPr>
              <a:t>小团体</a:t>
            </a:r>
            <a:r>
              <a:rPr lang="en-US" altLang="zh-CN" i="1" dirty="0">
                <a:solidFill>
                  <a:srgbClr val="FF0000"/>
                </a:solidFill>
              </a:rPr>
              <a:t>/</a:t>
            </a:r>
            <a:r>
              <a:rPr lang="zh-CN" altLang="en-US" i="1" dirty="0">
                <a:solidFill>
                  <a:srgbClr val="FF0000"/>
                </a:solidFill>
              </a:rPr>
              <a:t>独特爱好</a:t>
            </a:r>
            <a:r>
              <a:rPr lang="zh-CN" altLang="en-US" i="1" dirty="0"/>
              <a:t>标签</a:t>
            </a:r>
            <a:r>
              <a:rPr lang="zh-CN" altLang="en-US" dirty="0"/>
              <a:t>）、</a:t>
            </a:r>
            <a:r>
              <a:rPr lang="zh-CN" altLang="en-US" b="1" dirty="0"/>
              <a:t>不同到货时间的购物体验</a:t>
            </a:r>
            <a:endParaRPr lang="en-US" altLang="zh-CN" b="1" dirty="0"/>
          </a:p>
          <a:p>
            <a:endParaRPr lang="en-US" altLang="zh-CN" dirty="0"/>
          </a:p>
          <a:p>
            <a:r>
              <a:rPr lang="zh-CN" altLang="en-US" dirty="0"/>
              <a:t>广泛的连接方式 </a:t>
            </a:r>
            <a:r>
              <a:rPr lang="en-US" altLang="zh-CN" dirty="0"/>
              <a:t>– </a:t>
            </a:r>
            <a:r>
              <a:rPr lang="zh-CN" altLang="en-US" dirty="0"/>
              <a:t>扫一扫（二维码、实物）与商品、私域流量（社区、群聊、朋友圈）与各类活动、</a:t>
            </a:r>
            <a:r>
              <a:rPr lang="en-US" altLang="zh-CN" dirty="0"/>
              <a:t>O2O</a:t>
            </a:r>
            <a:r>
              <a:rPr lang="zh-CN" altLang="en-US" dirty="0"/>
              <a:t>、微信与其它</a:t>
            </a:r>
            <a:r>
              <a:rPr lang="en-US" altLang="zh-CN" dirty="0"/>
              <a:t>APP</a:t>
            </a:r>
          </a:p>
          <a:p>
            <a:endParaRPr lang="en-US" altLang="zh-CN" dirty="0"/>
          </a:p>
          <a:p>
            <a:r>
              <a:rPr lang="zh-CN" altLang="en-US" dirty="0"/>
              <a:t>价值交换与新生活方式 </a:t>
            </a:r>
            <a:r>
              <a:rPr lang="en-US" altLang="zh-CN" dirty="0"/>
              <a:t>– </a:t>
            </a:r>
            <a:r>
              <a:rPr lang="zh-CN" altLang="en-US" dirty="0"/>
              <a:t>红包</a:t>
            </a:r>
            <a:r>
              <a:rPr lang="en-US" altLang="zh-CN" dirty="0"/>
              <a:t>&amp;</a:t>
            </a:r>
            <a:r>
              <a:rPr lang="zh-CN" altLang="en-US" dirty="0"/>
              <a:t>打赏、各种智能设备</a:t>
            </a:r>
            <a:endParaRPr lang="en-US" altLang="zh-CN" dirty="0"/>
          </a:p>
          <a:p>
            <a:endParaRPr lang="en-US" altLang="zh-CN" dirty="0"/>
          </a:p>
          <a:p>
            <a:r>
              <a:rPr lang="zh-CN" altLang="en-US" dirty="0"/>
              <a:t>场景构成 </a:t>
            </a:r>
            <a:r>
              <a:rPr lang="en-US" altLang="zh-CN" dirty="0"/>
              <a:t>– </a:t>
            </a:r>
            <a:r>
              <a:rPr lang="zh-CN" altLang="en-US" dirty="0"/>
              <a:t>时间、地点、人物、事件、链接方式</a:t>
            </a:r>
            <a:endParaRPr lang="en-US" altLang="zh-CN" dirty="0"/>
          </a:p>
          <a:p>
            <a:pPr lvl="1"/>
            <a:r>
              <a:rPr lang="zh-CN" altLang="en-US" sz="2600" dirty="0"/>
              <a:t>通过何种会议软件在何时与哪些人进行视频会议</a:t>
            </a:r>
            <a:endParaRPr lang="en-US" altLang="zh-CN" sz="2600" dirty="0"/>
          </a:p>
          <a:p>
            <a:pPr lvl="1"/>
            <a:r>
              <a:rPr lang="zh-CN" altLang="en-US" sz="2600" dirty="0"/>
              <a:t>晚七点佩戴运动手环开启</a:t>
            </a:r>
            <a:r>
              <a:rPr lang="en-US" altLang="zh-CN" sz="2600" dirty="0"/>
              <a:t>keep</a:t>
            </a:r>
            <a:r>
              <a:rPr lang="zh-CN" altLang="en-US" sz="2600" dirty="0"/>
              <a:t>去公园跑步，结束后发朋友圈</a:t>
            </a:r>
            <a:endParaRPr lang="en-US" altLang="zh-CN" sz="2600" dirty="0"/>
          </a:p>
          <a:p>
            <a:endParaRPr lang="en-US" altLang="zh-CN" dirty="0"/>
          </a:p>
          <a:p>
            <a:r>
              <a:rPr lang="zh-CN" altLang="en-US" dirty="0"/>
              <a:t>事实上，场景本身没有新旧之分，其差异在于</a:t>
            </a:r>
            <a:r>
              <a:rPr lang="zh-CN" altLang="en-US" b="1" dirty="0"/>
              <a:t>能否（通过移动互联网）使场景参与者沟通诠释出新的价值与情感</a:t>
            </a:r>
            <a:endParaRPr lang="en-US" altLang="zh-CN" b="1" dirty="0"/>
          </a:p>
          <a:p>
            <a:pPr lvl="1"/>
            <a:r>
              <a:rPr lang="zh-CN" altLang="en-US" sz="2600" dirty="0"/>
              <a:t>结合客户洞察描绘出独特、具体的场景</a:t>
            </a:r>
            <a:endParaRPr lang="en-US" altLang="zh-CN" sz="2600" dirty="0"/>
          </a:p>
          <a:p>
            <a:pPr lvl="1"/>
            <a:r>
              <a:rPr lang="zh-CN" altLang="en-US" sz="2600" dirty="0"/>
              <a:t>在这些场景中用户决定选择特定产品而放弃其它产品</a:t>
            </a:r>
          </a:p>
        </p:txBody>
      </p:sp>
    </p:spTree>
    <p:extLst>
      <p:ext uri="{BB962C8B-B14F-4D97-AF65-F5344CB8AC3E}">
        <p14:creationId xmlns:p14="http://schemas.microsoft.com/office/powerpoint/2010/main" val="145735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CF0DBC-BD33-4EB7-9BF9-CCA45AC6F77C}"/>
              </a:ext>
            </a:extLst>
          </p:cNvPr>
          <p:cNvSpPr>
            <a:spLocks noGrp="1"/>
          </p:cNvSpPr>
          <p:nvPr>
            <p:ph type="title"/>
          </p:nvPr>
        </p:nvSpPr>
        <p:spPr>
          <a:xfrm>
            <a:off x="628650" y="46652"/>
            <a:ext cx="7886700" cy="836751"/>
          </a:xfrm>
        </p:spPr>
        <p:txBody>
          <a:bodyPr>
            <a:normAutofit fontScale="90000"/>
          </a:bodyPr>
          <a:lstStyle/>
          <a:p>
            <a:r>
              <a:rPr lang="zh-CN" altLang="en-US" sz="3200" dirty="0"/>
              <a:t>补充讨论：互联网</a:t>
            </a:r>
            <a:r>
              <a:rPr lang="en-US" altLang="zh-CN" sz="3200" dirty="0"/>
              <a:t>+</a:t>
            </a:r>
            <a:r>
              <a:rPr lang="zh-CN" altLang="en-US" sz="3200" dirty="0"/>
              <a:t>软件天然的垄断趋势与后发软件的应对</a:t>
            </a:r>
          </a:p>
        </p:txBody>
      </p:sp>
      <p:sp>
        <p:nvSpPr>
          <p:cNvPr id="3" name="内容占位符 2">
            <a:extLst>
              <a:ext uri="{FF2B5EF4-FFF2-40B4-BE49-F238E27FC236}">
                <a16:creationId xmlns:a16="http://schemas.microsoft.com/office/drawing/2014/main" id="{E2DDF61D-0026-4D4D-A69F-93526778D68F}"/>
              </a:ext>
            </a:extLst>
          </p:cNvPr>
          <p:cNvSpPr>
            <a:spLocks noGrp="1"/>
          </p:cNvSpPr>
          <p:nvPr>
            <p:ph idx="1"/>
          </p:nvPr>
        </p:nvSpPr>
        <p:spPr>
          <a:xfrm>
            <a:off x="80865" y="937647"/>
            <a:ext cx="9063135" cy="5873701"/>
          </a:xfrm>
        </p:spPr>
        <p:txBody>
          <a:bodyPr>
            <a:normAutofit fontScale="92500" lnSpcReduction="10000"/>
          </a:bodyPr>
          <a:lstStyle/>
          <a:p>
            <a:r>
              <a:rPr lang="zh-CN" altLang="en-US" dirty="0"/>
              <a:t>信息技术服务的边界成本接近于零</a:t>
            </a:r>
            <a:endParaRPr lang="en-US" altLang="zh-CN" dirty="0"/>
          </a:p>
          <a:p>
            <a:pPr lvl="1"/>
            <a:r>
              <a:rPr lang="zh-CN" altLang="en-US" dirty="0"/>
              <a:t>导致所有互联网软件都倾向于取得垄断地位，庞大流量所带来的印钞机式的盈利模式</a:t>
            </a:r>
            <a:endParaRPr lang="en-US" altLang="zh-CN" dirty="0"/>
          </a:p>
          <a:p>
            <a:pPr lvl="1"/>
            <a:r>
              <a:rPr lang="zh-CN" altLang="en-US" dirty="0"/>
              <a:t>一万用户与一百万用户的技术运营成本相当</a:t>
            </a:r>
            <a:endParaRPr lang="en-US" altLang="zh-CN" dirty="0"/>
          </a:p>
          <a:p>
            <a:pPr lvl="1"/>
            <a:r>
              <a:rPr lang="zh-CN" altLang="en-US" dirty="0"/>
              <a:t>先发且领先的企业在后续竞争中优势巨大 </a:t>
            </a:r>
            <a:r>
              <a:rPr lang="en-US" altLang="zh-CN" dirty="0"/>
              <a:t>– </a:t>
            </a:r>
            <a:r>
              <a:rPr lang="zh-CN" altLang="en-US" dirty="0"/>
              <a:t>流量成本、交易成本低</a:t>
            </a:r>
            <a:endParaRPr lang="en-US" altLang="zh-CN" dirty="0"/>
          </a:p>
          <a:p>
            <a:endParaRPr lang="en-US" altLang="zh-CN" sz="200" dirty="0"/>
          </a:p>
          <a:p>
            <a:r>
              <a:rPr lang="zh-CN" altLang="en-US" dirty="0"/>
              <a:t>后发软件（产品）的机会何在？</a:t>
            </a:r>
            <a:endParaRPr lang="en-US" altLang="zh-CN" dirty="0"/>
          </a:p>
          <a:p>
            <a:pPr lvl="1"/>
            <a:r>
              <a:rPr lang="zh-CN" altLang="en-US" dirty="0"/>
              <a:t>更加细分、贴合的用户体验 </a:t>
            </a:r>
            <a:r>
              <a:rPr lang="en-US" altLang="zh-CN" dirty="0"/>
              <a:t>– </a:t>
            </a:r>
            <a:r>
              <a:rPr lang="zh-CN" altLang="en-US" b="1" dirty="0"/>
              <a:t>形成独特的亚文化、亚群体</a:t>
            </a:r>
            <a:endParaRPr lang="en-US" altLang="zh-CN" b="1" dirty="0"/>
          </a:p>
          <a:p>
            <a:pPr lvl="1"/>
            <a:r>
              <a:rPr lang="zh-CN" altLang="en-US" dirty="0"/>
              <a:t>结合核心资源、关键业务的深入打造（重资产、“持有型投资”） </a:t>
            </a:r>
            <a:r>
              <a:rPr lang="en-US" altLang="zh-CN" dirty="0"/>
              <a:t>- </a:t>
            </a:r>
            <a:r>
              <a:rPr lang="zh-CN" altLang="en-US" b="1" dirty="0"/>
              <a:t>不可替代性强的日常生活服务</a:t>
            </a:r>
            <a:endParaRPr lang="en-US" altLang="zh-CN" b="1" dirty="0"/>
          </a:p>
          <a:p>
            <a:pPr lvl="1"/>
            <a:r>
              <a:rPr lang="zh-CN" altLang="en-US" dirty="0"/>
              <a:t>向新技术、新领域、新应用的创新尝试（“新”是指与典型互联网企业、行业相比，往往是有利可图的“老”行业） </a:t>
            </a:r>
            <a:r>
              <a:rPr lang="en-US" altLang="zh-CN" dirty="0"/>
              <a:t>- </a:t>
            </a:r>
            <a:r>
              <a:rPr lang="zh-CN" altLang="en-US" b="1" dirty="0"/>
              <a:t>工业</a:t>
            </a:r>
            <a:r>
              <a:rPr lang="en-US" altLang="zh-CN" b="1" dirty="0"/>
              <a:t>/</a:t>
            </a:r>
            <a:r>
              <a:rPr lang="zh-CN" altLang="en-US" b="1" dirty="0"/>
              <a:t>产业互联网</a:t>
            </a:r>
            <a:endParaRPr lang="en-US" altLang="zh-CN" b="1" dirty="0"/>
          </a:p>
          <a:p>
            <a:pPr lvl="1"/>
            <a:r>
              <a:rPr lang="zh-CN" altLang="en-US" i="1" dirty="0"/>
              <a:t>上述要素的组合 </a:t>
            </a:r>
            <a:r>
              <a:rPr lang="en-US" altLang="zh-CN" i="1" dirty="0"/>
              <a:t>– </a:t>
            </a:r>
            <a:r>
              <a:rPr lang="zh-CN" altLang="en-US" i="1" dirty="0"/>
              <a:t>蔚来汽车：</a:t>
            </a:r>
            <a:endParaRPr lang="en-US" altLang="zh-CN" i="1" dirty="0"/>
          </a:p>
          <a:p>
            <a:pPr lvl="2"/>
            <a:r>
              <a:rPr lang="zh-CN" altLang="en-US" dirty="0">
                <a:solidFill>
                  <a:srgbClr val="FF0000"/>
                </a:solidFill>
              </a:rPr>
              <a:t>“宠粉”式运营以弥补纯电动车的缺陷 </a:t>
            </a:r>
            <a:r>
              <a:rPr lang="en-US" altLang="zh-CN" dirty="0">
                <a:solidFill>
                  <a:srgbClr val="FF0000"/>
                </a:solidFill>
              </a:rPr>
              <a:t>– </a:t>
            </a:r>
            <a:r>
              <a:rPr lang="zh-CN" altLang="en-US" dirty="0">
                <a:solidFill>
                  <a:srgbClr val="FF0000"/>
                </a:solidFill>
              </a:rPr>
              <a:t>“人工换电”，“专属代驾”等</a:t>
            </a:r>
            <a:endParaRPr lang="en-US" altLang="zh-CN" dirty="0">
              <a:solidFill>
                <a:srgbClr val="FF0000"/>
              </a:solidFill>
            </a:endParaRPr>
          </a:p>
          <a:p>
            <a:pPr lvl="2"/>
            <a:r>
              <a:rPr lang="zh-CN" altLang="en-US" dirty="0">
                <a:solidFill>
                  <a:srgbClr val="FF0000"/>
                </a:solidFill>
              </a:rPr>
              <a:t>“宠粉”的空间</a:t>
            </a:r>
            <a:r>
              <a:rPr lang="en-US" altLang="zh-CN" dirty="0">
                <a:solidFill>
                  <a:srgbClr val="FF0000"/>
                </a:solidFill>
              </a:rPr>
              <a:t>/</a:t>
            </a:r>
            <a:r>
              <a:rPr lang="zh-CN" altLang="en-US" dirty="0">
                <a:solidFill>
                  <a:srgbClr val="FF0000"/>
                </a:solidFill>
              </a:rPr>
              <a:t>问题域：</a:t>
            </a:r>
            <a:r>
              <a:rPr lang="en-US" altLang="zh-CN" dirty="0">
                <a:solidFill>
                  <a:srgbClr val="FF0000"/>
                </a:solidFill>
              </a:rPr>
              <a:t> </a:t>
            </a:r>
            <a:r>
              <a:rPr lang="zh-CN" altLang="en-US" dirty="0">
                <a:solidFill>
                  <a:srgbClr val="FF0000"/>
                </a:solidFill>
              </a:rPr>
              <a:t>必须放下手机的“第二起居室”，用车涉及日常生活</a:t>
            </a:r>
            <a:endParaRPr lang="en-US" altLang="zh-CN" dirty="0">
              <a:solidFill>
                <a:srgbClr val="FF0000"/>
              </a:solidFill>
            </a:endParaRPr>
          </a:p>
          <a:p>
            <a:pPr lvl="2"/>
            <a:r>
              <a:rPr lang="zh-CN" altLang="en-US" dirty="0">
                <a:solidFill>
                  <a:srgbClr val="FF0000"/>
                </a:solidFill>
              </a:rPr>
              <a:t>“宠粉”的解系统：</a:t>
            </a:r>
            <a:r>
              <a:rPr lang="en-US" altLang="zh-CN" dirty="0">
                <a:solidFill>
                  <a:srgbClr val="FF0000"/>
                </a:solidFill>
              </a:rPr>
              <a:t> </a:t>
            </a:r>
            <a:r>
              <a:rPr lang="zh-CN" altLang="en-US" dirty="0">
                <a:solidFill>
                  <a:srgbClr val="FF0000"/>
                </a:solidFill>
              </a:rPr>
              <a:t>服务万能、内容有趣的手机</a:t>
            </a:r>
            <a:r>
              <a:rPr lang="en-US" altLang="zh-CN" dirty="0">
                <a:solidFill>
                  <a:srgbClr val="FF0000"/>
                </a:solidFill>
              </a:rPr>
              <a:t>APP – </a:t>
            </a:r>
            <a:r>
              <a:rPr lang="zh-CN" altLang="en-US" dirty="0">
                <a:solidFill>
                  <a:srgbClr val="FF0000"/>
                </a:solidFill>
              </a:rPr>
              <a:t>每次用车必须访问</a:t>
            </a:r>
            <a:endParaRPr lang="en-US" altLang="zh-CN" dirty="0">
              <a:solidFill>
                <a:srgbClr val="FF0000"/>
              </a:solidFill>
            </a:endParaRPr>
          </a:p>
          <a:p>
            <a:pPr lvl="2"/>
            <a:r>
              <a:rPr lang="zh-CN" altLang="en-US" dirty="0">
                <a:solidFill>
                  <a:srgbClr val="FF0000"/>
                </a:solidFill>
              </a:rPr>
              <a:t>“涟漪模式”营销：核心车主 </a:t>
            </a:r>
            <a:r>
              <a:rPr lang="en-US" altLang="zh-CN" dirty="0">
                <a:solidFill>
                  <a:srgbClr val="FF0000"/>
                </a:solidFill>
              </a:rPr>
              <a:t>– </a:t>
            </a:r>
            <a:r>
              <a:rPr lang="zh-CN" altLang="en-US" dirty="0">
                <a:solidFill>
                  <a:srgbClr val="FF0000"/>
                </a:solidFill>
              </a:rPr>
              <a:t>高质量车友圈 </a:t>
            </a:r>
            <a:r>
              <a:rPr lang="en-US" altLang="zh-CN" dirty="0">
                <a:solidFill>
                  <a:srgbClr val="FF0000"/>
                </a:solidFill>
              </a:rPr>
              <a:t>– </a:t>
            </a:r>
            <a:r>
              <a:rPr lang="zh-CN" altLang="en-US" dirty="0">
                <a:solidFill>
                  <a:srgbClr val="FF0000"/>
                </a:solidFill>
              </a:rPr>
              <a:t>一般用户，非常强的社区</a:t>
            </a:r>
            <a:endParaRPr lang="en-US" altLang="zh-CN" dirty="0">
              <a:solidFill>
                <a:srgbClr val="FF0000"/>
              </a:solidFill>
            </a:endParaRPr>
          </a:p>
          <a:p>
            <a:pPr lvl="2"/>
            <a:r>
              <a:rPr lang="zh-CN" altLang="en-US" dirty="0">
                <a:solidFill>
                  <a:srgbClr val="FF0000"/>
                </a:solidFill>
              </a:rPr>
              <a:t>后续核心问题：增加车型（</a:t>
            </a:r>
            <a:r>
              <a:rPr lang="en-US" altLang="zh-CN" dirty="0">
                <a:solidFill>
                  <a:srgbClr val="FF0000"/>
                </a:solidFill>
              </a:rPr>
              <a:t>30w</a:t>
            </a:r>
            <a:r>
              <a:rPr lang="zh-CN" altLang="en-US" dirty="0">
                <a:solidFill>
                  <a:srgbClr val="FF0000"/>
                </a:solidFill>
              </a:rPr>
              <a:t>及以下的</a:t>
            </a:r>
            <a:r>
              <a:rPr lang="en-US" altLang="zh-CN">
                <a:solidFill>
                  <a:srgbClr val="FF0000"/>
                </a:solidFill>
              </a:rPr>
              <a:t>ET5</a:t>
            </a:r>
            <a:r>
              <a:rPr lang="zh-CN" altLang="en-US">
                <a:solidFill>
                  <a:srgbClr val="FF0000"/>
                </a:solidFill>
              </a:rPr>
              <a:t>）以发掘潜力，急速增加的差异化用户与宠粉服务承载能力、强社区文化习俗之间的冲突</a:t>
            </a:r>
            <a:endParaRPr lang="en-US" altLang="zh-CN" dirty="0">
              <a:solidFill>
                <a:srgbClr val="FF0000"/>
              </a:solidFill>
            </a:endParaRPr>
          </a:p>
        </p:txBody>
      </p:sp>
    </p:spTree>
    <p:extLst>
      <p:ext uri="{BB962C8B-B14F-4D97-AF65-F5344CB8AC3E}">
        <p14:creationId xmlns:p14="http://schemas.microsoft.com/office/powerpoint/2010/main" val="132704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down)">
                                      <p:cBhvr>
                                        <p:cTn id="7" dur="500"/>
                                        <p:tgtEl>
                                          <p:spTgt spid="3">
                                            <p:txEl>
                                              <p:pRg st="9" end="9"/>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down)">
                                      <p:cBhvr>
                                        <p:cTn id="10" dur="500"/>
                                        <p:tgtEl>
                                          <p:spTgt spid="3">
                                            <p:txEl>
                                              <p:pRg st="10" end="1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down)">
                                      <p:cBhvr>
                                        <p:cTn id="13" dur="500"/>
                                        <p:tgtEl>
                                          <p:spTgt spid="3">
                                            <p:txEl>
                                              <p:pRg st="11" end="1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down)">
                                      <p:cBhvr>
                                        <p:cTn id="16" dur="500"/>
                                        <p:tgtEl>
                                          <p:spTgt spid="3">
                                            <p:txEl>
                                              <p:pRg st="12" end="1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animEffect transition="in" filter="wipe(down)">
                                      <p:cBhvr>
                                        <p:cTn id="19" dur="500"/>
                                        <p:tgtEl>
                                          <p:spTgt spid="3">
                                            <p:txEl>
                                              <p:pRg st="13" end="13"/>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4" end="14"/>
                                            </p:txEl>
                                          </p:spTgt>
                                        </p:tgtEl>
                                        <p:attrNameLst>
                                          <p:attrName>style.visibility</p:attrName>
                                        </p:attrNameLst>
                                      </p:cBhvr>
                                      <p:to>
                                        <p:strVal val="visible"/>
                                      </p:to>
                                    </p:set>
                                    <p:animEffect transition="in" filter="wipe(down)">
                                      <p:cBhvr>
                                        <p:cTn id="2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60491-7A01-4CCC-8D95-938B87C09B21}"/>
              </a:ext>
            </a:extLst>
          </p:cNvPr>
          <p:cNvSpPr>
            <a:spLocks noGrp="1"/>
          </p:cNvSpPr>
          <p:nvPr>
            <p:ph type="title"/>
          </p:nvPr>
        </p:nvSpPr>
        <p:spPr>
          <a:xfrm>
            <a:off x="628650" y="228278"/>
            <a:ext cx="7886700" cy="667462"/>
          </a:xfrm>
        </p:spPr>
        <p:txBody>
          <a:bodyPr>
            <a:normAutofit fontScale="90000"/>
          </a:bodyPr>
          <a:lstStyle/>
          <a:p>
            <a:r>
              <a:rPr lang="zh-CN" altLang="en-US" dirty="0"/>
              <a:t>复习：核心资源的进一步讨论</a:t>
            </a:r>
          </a:p>
        </p:txBody>
      </p:sp>
      <p:sp>
        <p:nvSpPr>
          <p:cNvPr id="3" name="内容占位符 2">
            <a:extLst>
              <a:ext uri="{FF2B5EF4-FFF2-40B4-BE49-F238E27FC236}">
                <a16:creationId xmlns:a16="http://schemas.microsoft.com/office/drawing/2014/main" id="{81D1D360-BCEB-4ABF-820E-78B58E6B14C0}"/>
              </a:ext>
            </a:extLst>
          </p:cNvPr>
          <p:cNvSpPr>
            <a:spLocks noGrp="1"/>
          </p:cNvSpPr>
          <p:nvPr>
            <p:ph idx="1"/>
          </p:nvPr>
        </p:nvSpPr>
        <p:spPr>
          <a:xfrm>
            <a:off x="55984" y="1113453"/>
            <a:ext cx="9025812" cy="5673012"/>
          </a:xfrm>
        </p:spPr>
        <p:txBody>
          <a:bodyPr>
            <a:normAutofit fontScale="92500" lnSpcReduction="20000"/>
          </a:bodyPr>
          <a:lstStyle/>
          <a:p>
            <a:r>
              <a:rPr lang="zh-CN" altLang="en-US" dirty="0"/>
              <a:t>大厂的“屯人”竞争</a:t>
            </a:r>
            <a:endParaRPr lang="en-US" altLang="zh-CN" dirty="0"/>
          </a:p>
          <a:p>
            <a:pPr lvl="1"/>
            <a:r>
              <a:rPr lang="en-US" altLang="zh-CN" dirty="0"/>
              <a:t>2022</a:t>
            </a:r>
            <a:r>
              <a:rPr lang="zh-CN" altLang="en-US" dirty="0"/>
              <a:t>年以前：挖友商墙角 </a:t>
            </a:r>
            <a:r>
              <a:rPr lang="en-US" altLang="zh-CN" dirty="0"/>
              <a:t>+ </a:t>
            </a:r>
            <a:r>
              <a:rPr lang="zh-CN" altLang="en-US" dirty="0"/>
              <a:t>高薪囤积实习生、应届生</a:t>
            </a:r>
            <a:endParaRPr lang="en-US" altLang="zh-CN" dirty="0"/>
          </a:p>
          <a:p>
            <a:pPr lvl="2"/>
            <a:r>
              <a:rPr lang="en-US" altLang="zh-CN" dirty="0">
                <a:solidFill>
                  <a:srgbClr val="00B0F0"/>
                </a:solidFill>
              </a:rPr>
              <a:t>2018</a:t>
            </a:r>
            <a:r>
              <a:rPr lang="zh-CN" altLang="en-US" dirty="0">
                <a:solidFill>
                  <a:srgbClr val="00B0F0"/>
                </a:solidFill>
              </a:rPr>
              <a:t>互联网风潮降温后出现薪资与招聘人数同时增长的异常现象</a:t>
            </a:r>
            <a:endParaRPr lang="en-US" altLang="zh-CN" dirty="0">
              <a:solidFill>
                <a:srgbClr val="00B0F0"/>
              </a:solidFill>
            </a:endParaRPr>
          </a:p>
          <a:p>
            <a:pPr lvl="2"/>
            <a:r>
              <a:rPr lang="zh-CN" altLang="en-US" i="1" dirty="0"/>
              <a:t>“互联网寒冬”来临时优先“毕业”的：非核心业务部门</a:t>
            </a:r>
            <a:r>
              <a:rPr lang="en-US" altLang="zh-CN" i="1" dirty="0"/>
              <a:t>+</a:t>
            </a:r>
            <a:r>
              <a:rPr lang="zh-CN" altLang="en-US" i="1" dirty="0"/>
              <a:t>非核心实习生</a:t>
            </a:r>
            <a:endParaRPr lang="en-US" altLang="zh-CN" i="1" dirty="0"/>
          </a:p>
          <a:p>
            <a:pPr lvl="1"/>
            <a:r>
              <a:rPr lang="zh-CN" altLang="en-US" dirty="0"/>
              <a:t>表面：大厂“公务员化”；实际：圈养</a:t>
            </a:r>
            <a:r>
              <a:rPr lang="en-US" altLang="zh-CN" dirty="0"/>
              <a:t>+</a:t>
            </a:r>
            <a:r>
              <a:rPr lang="zh-CN" altLang="en-US" dirty="0"/>
              <a:t>考核</a:t>
            </a:r>
            <a:r>
              <a:rPr lang="en-US" altLang="zh-CN" dirty="0"/>
              <a:t>+</a:t>
            </a:r>
            <a:r>
              <a:rPr lang="zh-CN" altLang="en-US" dirty="0"/>
              <a:t>输送人才</a:t>
            </a:r>
            <a:endParaRPr lang="en-US" altLang="zh-CN" dirty="0"/>
          </a:p>
          <a:p>
            <a:pPr lvl="2"/>
            <a:r>
              <a:rPr lang="zh-CN" altLang="en-US" dirty="0"/>
              <a:t>如何应对：</a:t>
            </a:r>
            <a:r>
              <a:rPr lang="zh-CN" altLang="en-US" b="1" dirty="0">
                <a:solidFill>
                  <a:srgbClr val="00B0F0"/>
                </a:solidFill>
              </a:rPr>
              <a:t>持续知识体系构建下的“肉食者鄙” </a:t>
            </a:r>
            <a:r>
              <a:rPr lang="en-US" altLang="zh-CN" b="1" dirty="0">
                <a:solidFill>
                  <a:srgbClr val="00B0F0"/>
                </a:solidFill>
              </a:rPr>
              <a:t>– </a:t>
            </a:r>
            <a:r>
              <a:rPr lang="zh-CN" altLang="en-US" b="1" dirty="0">
                <a:solidFill>
                  <a:srgbClr val="00B0F0"/>
                </a:solidFill>
              </a:rPr>
              <a:t>初步能够观察互联网市场的持续变化</a:t>
            </a:r>
            <a:r>
              <a:rPr lang="en-US" altLang="zh-CN" dirty="0"/>
              <a:t>+</a:t>
            </a:r>
            <a:r>
              <a:rPr lang="zh-CN" altLang="en-US" b="1" dirty="0">
                <a:solidFill>
                  <a:srgbClr val="00B050"/>
                </a:solidFill>
              </a:rPr>
              <a:t>“适当追求赛道风险” </a:t>
            </a:r>
            <a:r>
              <a:rPr lang="en-US" altLang="zh-CN" b="1" dirty="0">
                <a:solidFill>
                  <a:srgbClr val="00B050"/>
                </a:solidFill>
              </a:rPr>
              <a:t>– </a:t>
            </a:r>
            <a:r>
              <a:rPr lang="zh-CN" altLang="en-US" b="1" dirty="0">
                <a:solidFill>
                  <a:srgbClr val="00B050"/>
                </a:solidFill>
              </a:rPr>
              <a:t>选择对个人创造力依赖强的业务领域</a:t>
            </a:r>
            <a:r>
              <a:rPr lang="en-US" altLang="zh-CN" dirty="0"/>
              <a:t>+</a:t>
            </a:r>
            <a:r>
              <a:rPr lang="zh-CN" altLang="en-US" b="1" dirty="0">
                <a:solidFill>
                  <a:srgbClr val="7030A0"/>
                </a:solidFill>
              </a:rPr>
              <a:t>“无限进步” </a:t>
            </a:r>
            <a:r>
              <a:rPr lang="en-US" altLang="zh-CN" b="1" dirty="0">
                <a:solidFill>
                  <a:srgbClr val="7030A0"/>
                </a:solidFill>
              </a:rPr>
              <a:t>– </a:t>
            </a:r>
            <a:r>
              <a:rPr lang="zh-CN" altLang="en-US" b="1" dirty="0">
                <a:solidFill>
                  <a:srgbClr val="7030A0"/>
                </a:solidFill>
              </a:rPr>
              <a:t>面向个人长期持续进步（能够应对未知）的学习与工作</a:t>
            </a:r>
            <a:endParaRPr lang="en-US" altLang="zh-CN" b="1" dirty="0">
              <a:solidFill>
                <a:srgbClr val="7030A0"/>
              </a:solidFill>
            </a:endParaRPr>
          </a:p>
          <a:p>
            <a:endParaRPr lang="en-US" altLang="zh-CN" sz="100" dirty="0"/>
          </a:p>
          <a:p>
            <a:r>
              <a:rPr lang="zh-CN" altLang="en-US" dirty="0"/>
              <a:t>风投的利弊</a:t>
            </a:r>
            <a:endParaRPr lang="en-US" altLang="zh-CN" dirty="0"/>
          </a:p>
          <a:p>
            <a:pPr lvl="1"/>
            <a:r>
              <a:rPr lang="zh-CN" altLang="en-US" dirty="0">
                <a:solidFill>
                  <a:srgbClr val="00B0F0"/>
                </a:solidFill>
              </a:rPr>
              <a:t>商业模式初步可行前提下的扶植验证与大规模复制</a:t>
            </a:r>
            <a:endParaRPr lang="en-US" altLang="zh-CN" dirty="0">
              <a:solidFill>
                <a:srgbClr val="00B0F0"/>
              </a:solidFill>
            </a:endParaRPr>
          </a:p>
          <a:p>
            <a:pPr lvl="2"/>
            <a:r>
              <a:rPr lang="zh-CN" altLang="en-US" dirty="0"/>
              <a:t>互联网</a:t>
            </a:r>
            <a:r>
              <a:rPr lang="en-US" altLang="zh-CN" dirty="0"/>
              <a:t>+</a:t>
            </a:r>
            <a:r>
              <a:rPr lang="zh-CN" altLang="en-US" dirty="0"/>
              <a:t>时代创新的关键要素（钱</a:t>
            </a:r>
            <a:r>
              <a:rPr lang="en-US" altLang="zh-CN" dirty="0"/>
              <a:t>+</a:t>
            </a:r>
            <a:r>
              <a:rPr lang="zh-CN" altLang="en-US" dirty="0"/>
              <a:t>人</a:t>
            </a:r>
            <a:r>
              <a:rPr lang="en-US" altLang="zh-CN" dirty="0"/>
              <a:t>+</a:t>
            </a:r>
            <a:r>
              <a:rPr lang="zh-CN" altLang="en-US" dirty="0"/>
              <a:t>资源</a:t>
            </a:r>
            <a:r>
              <a:rPr lang="en-US" altLang="zh-CN" dirty="0"/>
              <a:t>+</a:t>
            </a:r>
            <a:r>
              <a:rPr lang="zh-CN" altLang="en-US" dirty="0"/>
              <a:t>渠道）</a:t>
            </a:r>
            <a:endParaRPr lang="en-US" altLang="zh-CN" dirty="0"/>
          </a:p>
          <a:p>
            <a:pPr lvl="2"/>
            <a:r>
              <a:rPr lang="zh-CN" altLang="en-US" dirty="0"/>
              <a:t>流派：赛道 </a:t>
            </a:r>
            <a:r>
              <a:rPr lang="en-US" altLang="zh-CN" dirty="0"/>
              <a:t>vs. </a:t>
            </a:r>
            <a:r>
              <a:rPr lang="zh-CN" altLang="en-US" dirty="0"/>
              <a:t>赛车 </a:t>
            </a:r>
            <a:r>
              <a:rPr lang="en-US" altLang="zh-CN" dirty="0"/>
              <a:t>vs.</a:t>
            </a:r>
            <a:r>
              <a:rPr lang="zh-CN" altLang="en-US" dirty="0"/>
              <a:t> 赛手</a:t>
            </a:r>
            <a:endParaRPr lang="en-US" altLang="zh-CN" dirty="0"/>
          </a:p>
          <a:p>
            <a:pPr lvl="1"/>
            <a:r>
              <a:rPr lang="zh-CN" altLang="en-US" dirty="0">
                <a:solidFill>
                  <a:srgbClr val="00B0F0"/>
                </a:solidFill>
              </a:rPr>
              <a:t>追求确定性的结果：要么赢，要么毁灭</a:t>
            </a:r>
            <a:endParaRPr lang="en-US" altLang="zh-CN" dirty="0">
              <a:solidFill>
                <a:srgbClr val="00B0F0"/>
              </a:solidFill>
            </a:endParaRPr>
          </a:p>
          <a:p>
            <a:pPr lvl="2"/>
            <a:r>
              <a:rPr lang="zh-CN" altLang="en-US" dirty="0"/>
              <a:t>天性重“复制”、重“退出”（接盘或上市）导致的“信托化”、“泡沫化”</a:t>
            </a:r>
            <a:endParaRPr lang="en-US" altLang="zh-CN" dirty="0"/>
          </a:p>
          <a:p>
            <a:pPr lvl="2"/>
            <a:r>
              <a:rPr lang="zh-CN" altLang="en-US" dirty="0"/>
              <a:t>容易诱发：拔苗助长</a:t>
            </a:r>
            <a:r>
              <a:rPr lang="en-US" altLang="zh-CN" dirty="0"/>
              <a:t>+</a:t>
            </a:r>
            <a:r>
              <a:rPr lang="zh-CN" altLang="en-US" dirty="0"/>
              <a:t>无序竞争</a:t>
            </a:r>
            <a:r>
              <a:rPr lang="en-US" altLang="zh-CN" dirty="0"/>
              <a:t>+</a:t>
            </a:r>
            <a:r>
              <a:rPr lang="zh-CN" altLang="en-US" dirty="0"/>
              <a:t>垄断兼并</a:t>
            </a:r>
            <a:r>
              <a:rPr lang="en-US" altLang="zh-CN" dirty="0"/>
              <a:t>+</a:t>
            </a:r>
            <a:r>
              <a:rPr lang="zh-CN" altLang="en-US" dirty="0"/>
              <a:t>压制创新</a:t>
            </a:r>
            <a:endParaRPr lang="en-US" altLang="zh-CN" dirty="0"/>
          </a:p>
          <a:p>
            <a:pPr lvl="2"/>
            <a:r>
              <a:rPr lang="zh-CN" altLang="en-US" b="1" dirty="0"/>
              <a:t>“元宇宙”和</a:t>
            </a:r>
            <a:r>
              <a:rPr lang="en-US" altLang="zh-CN" b="1" dirty="0"/>
              <a:t>Web 3.0</a:t>
            </a:r>
            <a:r>
              <a:rPr lang="zh-CN" altLang="en-US" b="1" dirty="0"/>
              <a:t>的某种必然性：多项风投技术投资的</a:t>
            </a:r>
            <a:r>
              <a:rPr lang="zh-CN" altLang="en-US" b="1" i="1" dirty="0"/>
              <a:t>逻辑延伸</a:t>
            </a:r>
            <a:endParaRPr lang="en-US" altLang="zh-CN" b="1" i="1" dirty="0"/>
          </a:p>
          <a:p>
            <a:pPr lvl="1"/>
            <a:r>
              <a:rPr lang="zh-CN" altLang="en-US" dirty="0"/>
              <a:t>这一轮“互联网寒冬”的重要诱因 </a:t>
            </a:r>
            <a:r>
              <a:rPr lang="en-US" altLang="zh-CN" dirty="0"/>
              <a:t>– </a:t>
            </a:r>
            <a:r>
              <a:rPr lang="zh-CN" altLang="en-US" dirty="0"/>
              <a:t>美元回流与美股的脱钩风险</a:t>
            </a:r>
            <a:endParaRPr lang="en-US" altLang="zh-CN" dirty="0"/>
          </a:p>
          <a:p>
            <a:pPr lvl="2"/>
            <a:r>
              <a:rPr lang="zh-CN" altLang="en-US" dirty="0"/>
              <a:t>调整后的各家互联网大厂经营情况并不弱 </a:t>
            </a:r>
            <a:r>
              <a:rPr lang="en-US" altLang="zh-CN" dirty="0"/>
              <a:t>– </a:t>
            </a:r>
            <a:r>
              <a:rPr lang="zh-CN" altLang="en-US" dirty="0"/>
              <a:t>疫情红利与暂停烧钱</a:t>
            </a:r>
            <a:endParaRPr lang="en-US" altLang="zh-CN" dirty="0"/>
          </a:p>
          <a:p>
            <a:endParaRPr lang="en-US" altLang="zh-CN" dirty="0"/>
          </a:p>
        </p:txBody>
      </p:sp>
    </p:spTree>
    <p:extLst>
      <p:ext uri="{BB962C8B-B14F-4D97-AF65-F5344CB8AC3E}">
        <p14:creationId xmlns:p14="http://schemas.microsoft.com/office/powerpoint/2010/main" val="2208064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32F70-C83E-440E-B100-08C2F2360E54}"/>
              </a:ext>
            </a:extLst>
          </p:cNvPr>
          <p:cNvSpPr>
            <a:spLocks noGrp="1"/>
          </p:cNvSpPr>
          <p:nvPr>
            <p:ph type="title"/>
          </p:nvPr>
        </p:nvSpPr>
        <p:spPr/>
        <p:txBody>
          <a:bodyPr/>
          <a:lstStyle/>
          <a:p>
            <a:r>
              <a:rPr lang="zh-CN" altLang="en-US" dirty="0"/>
              <a:t>复习：关键业务 </a:t>
            </a:r>
            <a:r>
              <a:rPr lang="en-US" altLang="zh-CN" dirty="0"/>
              <a:t>Key Activities</a:t>
            </a:r>
            <a:endParaRPr lang="zh-CN" altLang="en-US" dirty="0"/>
          </a:p>
        </p:txBody>
      </p:sp>
      <p:sp>
        <p:nvSpPr>
          <p:cNvPr id="3" name="内容占位符 2">
            <a:extLst>
              <a:ext uri="{FF2B5EF4-FFF2-40B4-BE49-F238E27FC236}">
                <a16:creationId xmlns:a16="http://schemas.microsoft.com/office/drawing/2014/main" id="{5FB9C487-0EA7-4BE3-8941-E0DB3F31BA0D}"/>
              </a:ext>
            </a:extLst>
          </p:cNvPr>
          <p:cNvSpPr>
            <a:spLocks noGrp="1"/>
          </p:cNvSpPr>
          <p:nvPr>
            <p:ph idx="1"/>
          </p:nvPr>
        </p:nvSpPr>
        <p:spPr>
          <a:xfrm>
            <a:off x="87086" y="1480457"/>
            <a:ext cx="8932506" cy="5243804"/>
          </a:xfrm>
        </p:spPr>
        <p:txBody>
          <a:bodyPr>
            <a:normAutofit/>
          </a:bodyPr>
          <a:lstStyle/>
          <a:p>
            <a:r>
              <a:rPr lang="zh-CN" altLang="en-US" dirty="0"/>
              <a:t>保障其商业模式正常运行所需做的最重要的事情</a:t>
            </a:r>
            <a:endParaRPr lang="en-US" altLang="zh-CN" dirty="0"/>
          </a:p>
          <a:p>
            <a:pPr lvl="1"/>
            <a:r>
              <a:rPr lang="zh-CN" altLang="en-US" dirty="0"/>
              <a:t>价值主张、获得市场、客户关系与收益</a:t>
            </a:r>
            <a:endParaRPr lang="en-US" altLang="zh-CN" dirty="0"/>
          </a:p>
          <a:p>
            <a:pPr lvl="1"/>
            <a:r>
              <a:rPr lang="zh-CN" altLang="en-US" i="1" dirty="0"/>
              <a:t>与价值主张强相关，价值主张的具象化</a:t>
            </a:r>
            <a:endParaRPr lang="en-US" altLang="zh-CN" i="1" dirty="0"/>
          </a:p>
          <a:p>
            <a:pPr lvl="1"/>
            <a:r>
              <a:rPr lang="zh-CN" altLang="en-US" i="1" dirty="0">
                <a:solidFill>
                  <a:srgbClr val="00B0F0"/>
                </a:solidFill>
              </a:rPr>
              <a:t>构建护城河：商业模式创新 </a:t>
            </a:r>
            <a:r>
              <a:rPr lang="en-US" altLang="zh-CN" i="1" dirty="0">
                <a:solidFill>
                  <a:srgbClr val="00B0F0"/>
                </a:solidFill>
              </a:rPr>
              <a:t>– </a:t>
            </a:r>
            <a:r>
              <a:rPr lang="zh-CN" altLang="en-US" i="1" dirty="0">
                <a:solidFill>
                  <a:srgbClr val="00B0F0"/>
                </a:solidFill>
              </a:rPr>
              <a:t>构建不可替代的关键业务 </a:t>
            </a:r>
            <a:r>
              <a:rPr lang="en-US" altLang="zh-CN" i="1" dirty="0">
                <a:solidFill>
                  <a:srgbClr val="00B0F0"/>
                </a:solidFill>
              </a:rPr>
              <a:t>– </a:t>
            </a:r>
            <a:r>
              <a:rPr lang="zh-CN" altLang="en-US" i="1" dirty="0">
                <a:solidFill>
                  <a:srgbClr val="00B0F0"/>
                </a:solidFill>
              </a:rPr>
              <a:t>支撑服务升级 </a:t>
            </a:r>
            <a:r>
              <a:rPr lang="en-US" altLang="zh-CN" i="1" dirty="0">
                <a:solidFill>
                  <a:srgbClr val="00B0F0"/>
                </a:solidFill>
              </a:rPr>
              <a:t>– </a:t>
            </a:r>
            <a:r>
              <a:rPr lang="zh-CN" altLang="en-US" i="1" dirty="0">
                <a:solidFill>
                  <a:srgbClr val="00B0F0"/>
                </a:solidFill>
              </a:rPr>
              <a:t>基础设施投资</a:t>
            </a:r>
            <a:r>
              <a:rPr lang="en-US" altLang="zh-CN" i="1" dirty="0">
                <a:solidFill>
                  <a:srgbClr val="00B0F0"/>
                </a:solidFill>
              </a:rPr>
              <a:t> –</a:t>
            </a:r>
            <a:r>
              <a:rPr lang="zh-CN" altLang="en-US" i="1" dirty="0">
                <a:solidFill>
                  <a:srgbClr val="00B0F0"/>
                </a:solidFill>
              </a:rPr>
              <a:t>底层技术突破 </a:t>
            </a:r>
            <a:r>
              <a:rPr lang="en-US" altLang="zh-CN" i="1" dirty="0">
                <a:solidFill>
                  <a:srgbClr val="00B0F0"/>
                </a:solidFill>
              </a:rPr>
              <a:t>– </a:t>
            </a:r>
            <a:r>
              <a:rPr lang="zh-CN" altLang="en-US" b="1" i="1" dirty="0">
                <a:solidFill>
                  <a:srgbClr val="00B0F0"/>
                </a:solidFill>
              </a:rPr>
              <a:t>拥有</a:t>
            </a:r>
            <a:r>
              <a:rPr lang="en-US" altLang="zh-CN" b="1" i="1" dirty="0">
                <a:solidFill>
                  <a:srgbClr val="00B0F0"/>
                </a:solidFill>
              </a:rPr>
              <a:t>/</a:t>
            </a:r>
            <a:r>
              <a:rPr lang="zh-CN" altLang="en-US" b="1" i="1" dirty="0">
                <a:solidFill>
                  <a:srgbClr val="00B0F0"/>
                </a:solidFill>
              </a:rPr>
              <a:t>强化核心资源</a:t>
            </a:r>
            <a:endParaRPr lang="en-US" altLang="zh-CN" b="1" i="1" dirty="0">
              <a:solidFill>
                <a:srgbClr val="00B0F0"/>
              </a:solidFill>
            </a:endParaRPr>
          </a:p>
          <a:p>
            <a:pPr lvl="2"/>
            <a:r>
              <a:rPr lang="zh-CN" altLang="en-US" b="1" i="1" dirty="0">
                <a:solidFill>
                  <a:srgbClr val="00B0F0"/>
                </a:solidFill>
              </a:rPr>
              <a:t>（免交易费换流量）双十一 </a:t>
            </a:r>
            <a:r>
              <a:rPr lang="en-US" altLang="zh-CN" dirty="0">
                <a:solidFill>
                  <a:srgbClr val="00B0F0"/>
                </a:solidFill>
              </a:rPr>
              <a:t>– </a:t>
            </a:r>
            <a:r>
              <a:rPr lang="zh-CN" altLang="en-US" b="1" dirty="0">
                <a:solidFill>
                  <a:srgbClr val="00B0F0"/>
                </a:solidFill>
              </a:rPr>
              <a:t>弹性计算 </a:t>
            </a:r>
            <a:r>
              <a:rPr lang="en-US" altLang="zh-CN" b="1" dirty="0">
                <a:solidFill>
                  <a:srgbClr val="00B0F0"/>
                </a:solidFill>
              </a:rPr>
              <a:t>+ </a:t>
            </a:r>
            <a:r>
              <a:rPr lang="zh-CN" altLang="en-US" b="1" dirty="0">
                <a:solidFill>
                  <a:srgbClr val="00B0F0"/>
                </a:solidFill>
              </a:rPr>
              <a:t>阿里云 </a:t>
            </a:r>
            <a:r>
              <a:rPr lang="en-US" altLang="zh-CN" b="1" dirty="0">
                <a:solidFill>
                  <a:srgbClr val="00B0F0"/>
                </a:solidFill>
              </a:rPr>
              <a:t>+ </a:t>
            </a:r>
            <a:r>
              <a:rPr lang="en-US" altLang="zh-CN" b="1" dirty="0" err="1">
                <a:solidFill>
                  <a:srgbClr val="00B0F0"/>
                </a:solidFill>
              </a:rPr>
              <a:t>OceanBase</a:t>
            </a:r>
            <a:r>
              <a:rPr lang="en-US" altLang="zh-CN" b="1" dirty="0">
                <a:solidFill>
                  <a:srgbClr val="00B0F0"/>
                </a:solidFill>
              </a:rPr>
              <a:t>+</a:t>
            </a:r>
            <a:r>
              <a:rPr lang="zh-CN" altLang="en-US" b="1" dirty="0">
                <a:solidFill>
                  <a:srgbClr val="00B0F0"/>
                </a:solidFill>
              </a:rPr>
              <a:t>平头哥</a:t>
            </a:r>
            <a:endParaRPr lang="en-US" altLang="zh-CN" b="1" dirty="0">
              <a:solidFill>
                <a:srgbClr val="00B0F0"/>
              </a:solidFill>
            </a:endParaRPr>
          </a:p>
          <a:p>
            <a:pPr lvl="2"/>
            <a:r>
              <a:rPr lang="zh-CN" altLang="en-US" i="1" dirty="0">
                <a:solidFill>
                  <a:srgbClr val="00B0F0"/>
                </a:solidFill>
              </a:rPr>
              <a:t>盒马“鲜</a:t>
            </a:r>
            <a:r>
              <a:rPr lang="en-US" altLang="zh-CN" i="1" dirty="0">
                <a:solidFill>
                  <a:srgbClr val="00B0F0"/>
                </a:solidFill>
              </a:rPr>
              <a:t>.</a:t>
            </a:r>
            <a:r>
              <a:rPr lang="zh-CN" altLang="en-US" i="1" dirty="0">
                <a:solidFill>
                  <a:srgbClr val="00B0F0"/>
                </a:solidFill>
              </a:rPr>
              <a:t>美</a:t>
            </a:r>
            <a:r>
              <a:rPr lang="en-US" altLang="zh-CN" i="1" dirty="0">
                <a:solidFill>
                  <a:srgbClr val="00B0F0"/>
                </a:solidFill>
              </a:rPr>
              <a:t>.</a:t>
            </a:r>
            <a:r>
              <a:rPr lang="zh-CN" altLang="en-US" i="1" dirty="0">
                <a:solidFill>
                  <a:srgbClr val="00B0F0"/>
                </a:solidFill>
              </a:rPr>
              <a:t>生</a:t>
            </a:r>
            <a:r>
              <a:rPr lang="en-US" altLang="zh-CN" i="1" dirty="0">
                <a:solidFill>
                  <a:srgbClr val="00B0F0"/>
                </a:solidFill>
              </a:rPr>
              <a:t>.</a:t>
            </a:r>
            <a:r>
              <a:rPr lang="zh-CN" altLang="en-US" i="1" dirty="0">
                <a:solidFill>
                  <a:srgbClr val="00B0F0"/>
                </a:solidFill>
              </a:rPr>
              <a:t>活” </a:t>
            </a:r>
            <a:r>
              <a:rPr lang="en-US" altLang="zh-CN" i="1" dirty="0">
                <a:solidFill>
                  <a:srgbClr val="00B0F0"/>
                </a:solidFill>
              </a:rPr>
              <a:t>– </a:t>
            </a:r>
            <a:r>
              <a:rPr lang="zh-CN" altLang="en-US" i="1" dirty="0">
                <a:solidFill>
                  <a:srgbClr val="00B0F0"/>
                </a:solidFill>
              </a:rPr>
              <a:t>关键业务 </a:t>
            </a:r>
            <a:r>
              <a:rPr lang="en-US" altLang="zh-CN" i="1" dirty="0">
                <a:solidFill>
                  <a:srgbClr val="00B0F0"/>
                </a:solidFill>
              </a:rPr>
              <a:t>– </a:t>
            </a:r>
            <a:r>
              <a:rPr lang="zh-CN" altLang="en-US" i="1" dirty="0">
                <a:solidFill>
                  <a:srgbClr val="00B0F0"/>
                </a:solidFill>
              </a:rPr>
              <a:t>核心资源？</a:t>
            </a:r>
            <a:endParaRPr lang="en-US" altLang="zh-CN" i="1" dirty="0">
              <a:solidFill>
                <a:srgbClr val="00B0F0"/>
              </a:solidFill>
            </a:endParaRPr>
          </a:p>
          <a:p>
            <a:endParaRPr lang="en-US" altLang="zh-CN" sz="100" dirty="0">
              <a:solidFill>
                <a:srgbClr val="00B0F0"/>
              </a:solidFill>
            </a:endParaRPr>
          </a:p>
          <a:p>
            <a:r>
              <a:rPr lang="zh-CN" altLang="en-US" dirty="0"/>
              <a:t>类型</a:t>
            </a:r>
            <a:endParaRPr lang="en-US" altLang="zh-CN" dirty="0"/>
          </a:p>
          <a:p>
            <a:pPr lvl="1"/>
            <a:r>
              <a:rPr lang="zh-CN" altLang="en-US" dirty="0"/>
              <a:t>生产 </a:t>
            </a:r>
            <a:r>
              <a:rPr lang="en-US" altLang="zh-CN" dirty="0"/>
              <a:t>production</a:t>
            </a:r>
            <a:r>
              <a:rPr lang="zh-CN" altLang="en-US" dirty="0"/>
              <a:t>：包含分销网络、渠道等</a:t>
            </a:r>
            <a:endParaRPr lang="en-US" altLang="zh-CN" dirty="0"/>
          </a:p>
          <a:p>
            <a:pPr lvl="1"/>
            <a:r>
              <a:rPr lang="zh-CN" altLang="en-US" dirty="0"/>
              <a:t>解决方案 </a:t>
            </a:r>
            <a:r>
              <a:rPr lang="en-US" altLang="zh-CN" dirty="0"/>
              <a:t>problem solving</a:t>
            </a:r>
            <a:r>
              <a:rPr lang="zh-CN" altLang="en-US" dirty="0"/>
              <a:t>：知识管理与持续的培训</a:t>
            </a:r>
            <a:endParaRPr lang="en-US" altLang="zh-CN" dirty="0"/>
          </a:p>
          <a:p>
            <a:pPr lvl="1"/>
            <a:r>
              <a:rPr lang="zh-CN" altLang="en-US" dirty="0"/>
              <a:t>平台</a:t>
            </a:r>
            <a:r>
              <a:rPr lang="en-US" altLang="zh-CN" dirty="0"/>
              <a:t>/</a:t>
            </a:r>
            <a:r>
              <a:rPr lang="zh-CN" altLang="en-US" dirty="0"/>
              <a:t>网络 </a:t>
            </a:r>
            <a:r>
              <a:rPr lang="en-US" altLang="zh-CN" dirty="0"/>
              <a:t>platform/network</a:t>
            </a:r>
            <a:r>
              <a:rPr lang="zh-CN" altLang="en-US" dirty="0"/>
              <a:t>：</a:t>
            </a:r>
            <a:r>
              <a:rPr lang="en-US" altLang="zh-CN" dirty="0"/>
              <a:t>XX</a:t>
            </a:r>
            <a:r>
              <a:rPr lang="zh-CN" altLang="en-US" dirty="0"/>
              <a:t>网、</a:t>
            </a:r>
            <a:r>
              <a:rPr lang="en-US" altLang="zh-CN" dirty="0"/>
              <a:t>Visa</a:t>
            </a:r>
            <a:r>
              <a:rPr lang="zh-CN" altLang="en-US" dirty="0"/>
              <a:t>卡、操作系统、应用商店、游戏平台</a:t>
            </a:r>
          </a:p>
        </p:txBody>
      </p:sp>
    </p:spTree>
    <p:extLst>
      <p:ext uri="{BB962C8B-B14F-4D97-AF65-F5344CB8AC3E}">
        <p14:creationId xmlns:p14="http://schemas.microsoft.com/office/powerpoint/2010/main" val="388843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0A852-F40F-481E-B5FF-2AE123806D84}"/>
              </a:ext>
            </a:extLst>
          </p:cNvPr>
          <p:cNvSpPr>
            <a:spLocks noGrp="1"/>
          </p:cNvSpPr>
          <p:nvPr>
            <p:ph type="title"/>
          </p:nvPr>
        </p:nvSpPr>
        <p:spPr>
          <a:xfrm>
            <a:off x="628650" y="259380"/>
            <a:ext cx="7886700" cy="244473"/>
          </a:xfrm>
        </p:spPr>
        <p:txBody>
          <a:bodyPr>
            <a:normAutofit fontScale="90000"/>
          </a:bodyPr>
          <a:lstStyle/>
          <a:p>
            <a:r>
              <a:rPr lang="zh-CN" altLang="en-US" dirty="0"/>
              <a:t>复习：重要合作 </a:t>
            </a:r>
            <a:r>
              <a:rPr lang="en-US" altLang="zh-CN" dirty="0"/>
              <a:t>Key Partnership</a:t>
            </a:r>
            <a:endParaRPr lang="zh-CN" altLang="en-US" dirty="0"/>
          </a:p>
        </p:txBody>
      </p:sp>
      <p:sp>
        <p:nvSpPr>
          <p:cNvPr id="3" name="内容占位符 2">
            <a:extLst>
              <a:ext uri="{FF2B5EF4-FFF2-40B4-BE49-F238E27FC236}">
                <a16:creationId xmlns:a16="http://schemas.microsoft.com/office/drawing/2014/main" id="{301A70DF-3609-4D68-9BE7-6189C019BE20}"/>
              </a:ext>
            </a:extLst>
          </p:cNvPr>
          <p:cNvSpPr>
            <a:spLocks noGrp="1"/>
          </p:cNvSpPr>
          <p:nvPr>
            <p:ph idx="1"/>
          </p:nvPr>
        </p:nvSpPr>
        <p:spPr>
          <a:xfrm>
            <a:off x="49763" y="678024"/>
            <a:ext cx="9007151" cy="6179976"/>
          </a:xfrm>
        </p:spPr>
        <p:txBody>
          <a:bodyPr>
            <a:normAutofit fontScale="85000" lnSpcReduction="10000"/>
          </a:bodyPr>
          <a:lstStyle/>
          <a:p>
            <a:r>
              <a:rPr lang="zh-CN" altLang="en-US" dirty="0"/>
              <a:t>保证一个商业模式顺利运行所需的供应商和合作伙伴网络</a:t>
            </a:r>
            <a:endParaRPr lang="en-US" altLang="zh-CN" dirty="0"/>
          </a:p>
          <a:p>
            <a:pPr lvl="1"/>
            <a:r>
              <a:rPr lang="zh-CN" altLang="en-US" b="1" dirty="0"/>
              <a:t>非竞争者之间的战略联盟</a:t>
            </a:r>
            <a:r>
              <a:rPr lang="zh-CN" altLang="en-US" i="1" strike="sngStrike" dirty="0"/>
              <a:t>康采恩（不同业务之间的利益共同体）</a:t>
            </a:r>
            <a:endParaRPr lang="en-US" altLang="zh-CN" i="1" strike="sngStrike" dirty="0"/>
          </a:p>
          <a:p>
            <a:pPr lvl="2"/>
            <a:r>
              <a:rPr lang="zh-CN" altLang="en-US" sz="2300" dirty="0"/>
              <a:t>微信生态</a:t>
            </a:r>
            <a:r>
              <a:rPr lang="en-US" altLang="zh-CN" sz="2300" dirty="0"/>
              <a:t>vs. </a:t>
            </a:r>
            <a:r>
              <a:rPr lang="zh-CN" altLang="en-US" sz="2300" dirty="0"/>
              <a:t>苹果生态、</a:t>
            </a:r>
            <a:r>
              <a:rPr lang="en-US" altLang="zh-CN" sz="2300" dirty="0"/>
              <a:t>Fortnite vs. App Store + Google Play</a:t>
            </a:r>
          </a:p>
          <a:p>
            <a:pPr lvl="1"/>
            <a:r>
              <a:rPr lang="zh-CN" altLang="en-US" b="1" dirty="0"/>
              <a:t>竞争者之间的战略合作</a:t>
            </a:r>
            <a:r>
              <a:rPr lang="zh-CN" altLang="en-US" i="1" strike="sngStrike" dirty="0"/>
              <a:t>卡特尔（同产业控制产品产量和价格）</a:t>
            </a:r>
            <a:endParaRPr lang="en-US" altLang="zh-CN" i="1" strike="sngStrike" dirty="0"/>
          </a:p>
          <a:p>
            <a:pPr lvl="2"/>
            <a:r>
              <a:rPr lang="zh-CN" altLang="en-US" sz="2300" dirty="0"/>
              <a:t>红蓝快乐水、微信支付与支付宝、米国两党制</a:t>
            </a:r>
            <a:endParaRPr lang="en-US" altLang="zh-CN" sz="2300" dirty="0"/>
          </a:p>
          <a:p>
            <a:pPr lvl="1"/>
            <a:r>
              <a:rPr lang="zh-CN" altLang="en-US" b="1" dirty="0"/>
              <a:t>新业务的合资公司</a:t>
            </a:r>
            <a:r>
              <a:rPr lang="zh-CN" altLang="en-US" i="1" strike="sngStrike" dirty="0"/>
              <a:t>托拉斯（多个巨头通过合资公司组成的利益共同体）、</a:t>
            </a:r>
            <a:endParaRPr lang="en-US" altLang="zh-CN" i="1" strike="sngStrike" dirty="0"/>
          </a:p>
          <a:p>
            <a:pPr lvl="2"/>
            <a:r>
              <a:rPr lang="zh-CN" altLang="en-US" sz="2100" dirty="0"/>
              <a:t>大厂“生态” ：</a:t>
            </a:r>
            <a:r>
              <a:rPr lang="en-US" altLang="zh-CN" sz="2100" dirty="0"/>
              <a:t> 3q</a:t>
            </a:r>
            <a:r>
              <a:rPr lang="zh-CN" altLang="en-US" sz="2100" dirty="0"/>
              <a:t>大战之后的腾讯联盟 </a:t>
            </a:r>
            <a:r>
              <a:rPr lang="en-US" altLang="zh-CN" sz="2100" dirty="0"/>
              <a:t>vs. </a:t>
            </a:r>
            <a:r>
              <a:rPr lang="zh-CN" altLang="en-US" sz="2100" dirty="0"/>
              <a:t>阿里直系</a:t>
            </a:r>
            <a:endParaRPr lang="en-US" altLang="zh-CN" sz="2100" dirty="0"/>
          </a:p>
          <a:p>
            <a:pPr lvl="1"/>
            <a:r>
              <a:rPr lang="zh-CN" altLang="en-US" b="1" dirty="0"/>
              <a:t>稳定供应关系的供应商和采购商</a:t>
            </a:r>
            <a:r>
              <a:rPr lang="zh-CN" altLang="en-US" i="1" strike="sngStrike" dirty="0"/>
              <a:t>辛迪加（同产业垄断上游供应和下游销售）</a:t>
            </a:r>
            <a:endParaRPr lang="en-US" altLang="zh-CN" i="1" strike="sngStrike" dirty="0"/>
          </a:p>
          <a:p>
            <a:pPr lvl="2"/>
            <a:r>
              <a:rPr lang="zh-CN" altLang="en-US" sz="2100" dirty="0"/>
              <a:t>产业园、苹果认证供应商、闭环的互联网影视平台（传统影视产业：制作、发行、院线）</a:t>
            </a:r>
            <a:endParaRPr lang="en-US" altLang="zh-CN" sz="2100" dirty="0"/>
          </a:p>
          <a:p>
            <a:endParaRPr lang="en-US" altLang="zh-CN" sz="100" dirty="0"/>
          </a:p>
          <a:p>
            <a:r>
              <a:rPr lang="zh-CN" altLang="en-US" dirty="0"/>
              <a:t>合作动机</a:t>
            </a:r>
            <a:endParaRPr lang="en-US" altLang="zh-CN" dirty="0"/>
          </a:p>
          <a:p>
            <a:pPr lvl="1"/>
            <a:r>
              <a:rPr lang="zh-CN" altLang="en-US" b="1" dirty="0"/>
              <a:t>优化与规模效应 </a:t>
            </a:r>
            <a:r>
              <a:rPr lang="en-US" altLang="zh-CN" b="1" dirty="0"/>
              <a:t>– </a:t>
            </a:r>
            <a:r>
              <a:rPr lang="zh-CN" altLang="en-US" b="1" i="1" dirty="0"/>
              <a:t>提高业务效率</a:t>
            </a:r>
            <a:r>
              <a:rPr lang="zh-CN" altLang="en-US" dirty="0"/>
              <a:t>：降低成本，外包或共享基础设施</a:t>
            </a:r>
            <a:endParaRPr lang="en-US" altLang="zh-CN" dirty="0"/>
          </a:p>
          <a:p>
            <a:pPr lvl="1"/>
            <a:r>
              <a:rPr lang="zh-CN" altLang="en-US" b="1" dirty="0"/>
              <a:t>特殊资源及活动的获得 </a:t>
            </a:r>
            <a:r>
              <a:rPr lang="en-US" altLang="zh-CN" b="1" dirty="0"/>
              <a:t>– </a:t>
            </a:r>
            <a:r>
              <a:rPr lang="zh-CN" altLang="en-US" b="1" i="1" dirty="0"/>
              <a:t>获得核心资源</a:t>
            </a:r>
            <a:r>
              <a:rPr lang="zh-CN" altLang="en-US" dirty="0"/>
              <a:t>：高技术产品、销售团队、特许商品、渠道</a:t>
            </a:r>
          </a:p>
          <a:p>
            <a:pPr lvl="1"/>
            <a:r>
              <a:rPr lang="zh-CN" altLang="en-US" b="1" dirty="0"/>
              <a:t>降低风险和不确定性 </a:t>
            </a:r>
            <a:r>
              <a:rPr lang="en-US" altLang="zh-CN" b="1" dirty="0"/>
              <a:t>– </a:t>
            </a:r>
            <a:r>
              <a:rPr lang="zh-CN" altLang="en-US" b="1" i="1" dirty="0"/>
              <a:t>降低业务风险</a:t>
            </a:r>
            <a:r>
              <a:rPr lang="zh-CN" altLang="en-US" dirty="0"/>
              <a:t>：某领域内的战略联盟（蓝光、</a:t>
            </a:r>
            <a:r>
              <a:rPr lang="en-US" altLang="zh-CN" dirty="0"/>
              <a:t>5g</a:t>
            </a:r>
            <a:r>
              <a:rPr lang="zh-CN" altLang="en-US" dirty="0"/>
              <a:t>），</a:t>
            </a:r>
            <a:r>
              <a:rPr lang="zh-CN" altLang="en-US" i="1" strike="sngStrike" dirty="0"/>
              <a:t>台湾省与韩国的面板联盟</a:t>
            </a:r>
            <a:r>
              <a:rPr lang="zh-CN" altLang="en-US" dirty="0"/>
              <a:t>京东方的崛起</a:t>
            </a:r>
            <a:r>
              <a:rPr lang="zh-CN" altLang="en-US" i="1" strike="sngStrike" dirty="0"/>
              <a:t>（</a:t>
            </a:r>
            <a:r>
              <a:rPr lang="en-US" altLang="zh-CN" i="1" strike="sngStrike" dirty="0"/>
              <a:t>09-10</a:t>
            </a:r>
            <a:r>
              <a:rPr lang="zh-CN" altLang="en-US" i="1" strike="sngStrike" dirty="0"/>
              <a:t>家电下乡，韩国污点证人）</a:t>
            </a:r>
            <a:endParaRPr lang="en-US" altLang="zh-CN" i="1" strike="sngStrike" dirty="0"/>
          </a:p>
          <a:p>
            <a:pPr lvl="1"/>
            <a:r>
              <a:rPr lang="zh-CN" altLang="en-US" i="1" dirty="0"/>
              <a:t>“千播大战”的结局：熊猫等倒下、斗鱼虎牙合并失败、企鹅电竞解散</a:t>
            </a:r>
            <a:endParaRPr lang="en-US" altLang="zh-CN" i="1" dirty="0"/>
          </a:p>
          <a:p>
            <a:pPr lvl="2"/>
            <a:r>
              <a:rPr lang="zh-CN" altLang="en-US" dirty="0"/>
              <a:t>传统“文广新”内容的公有制属性不能变</a:t>
            </a:r>
            <a:endParaRPr lang="en-US" altLang="zh-CN" dirty="0"/>
          </a:p>
          <a:p>
            <a:pPr lvl="2"/>
            <a:r>
              <a:rPr lang="zh-CN" altLang="en-US" dirty="0">
                <a:solidFill>
                  <a:srgbClr val="00B0F0"/>
                </a:solidFill>
              </a:rPr>
              <a:t>以游戏为核心的直播平台幕后</a:t>
            </a:r>
            <a:r>
              <a:rPr lang="en-US" altLang="zh-CN" dirty="0">
                <a:solidFill>
                  <a:srgbClr val="00B0F0"/>
                </a:solidFill>
              </a:rPr>
              <a:t>BOSS</a:t>
            </a:r>
            <a:r>
              <a:rPr lang="zh-CN" altLang="en-US" dirty="0">
                <a:solidFill>
                  <a:srgbClr val="00B0F0"/>
                </a:solidFill>
              </a:rPr>
              <a:t>？</a:t>
            </a:r>
            <a:r>
              <a:rPr lang="en-US" altLang="zh-CN" dirty="0">
                <a:solidFill>
                  <a:srgbClr val="00B0F0"/>
                </a:solidFill>
              </a:rPr>
              <a:t> – </a:t>
            </a:r>
            <a:r>
              <a:rPr lang="zh-CN" altLang="en-US" dirty="0">
                <a:solidFill>
                  <a:srgbClr val="00B0F0"/>
                </a:solidFill>
              </a:rPr>
              <a:t>热门游戏版权所有者</a:t>
            </a:r>
            <a:endParaRPr lang="en-US" altLang="zh-CN" dirty="0">
              <a:solidFill>
                <a:srgbClr val="00B0F0"/>
              </a:solidFill>
            </a:endParaRPr>
          </a:p>
        </p:txBody>
      </p:sp>
    </p:spTree>
    <p:extLst>
      <p:ext uri="{BB962C8B-B14F-4D97-AF65-F5344CB8AC3E}">
        <p14:creationId xmlns:p14="http://schemas.microsoft.com/office/powerpoint/2010/main" val="133421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07453-C663-486A-BD12-35692590D86B}"/>
              </a:ext>
            </a:extLst>
          </p:cNvPr>
          <p:cNvSpPr>
            <a:spLocks noGrp="1"/>
          </p:cNvSpPr>
          <p:nvPr>
            <p:ph type="title"/>
          </p:nvPr>
        </p:nvSpPr>
        <p:spPr/>
        <p:txBody>
          <a:bodyPr/>
          <a:lstStyle/>
          <a:p>
            <a:r>
              <a:rPr lang="zh-CN" altLang="en-US" dirty="0"/>
              <a:t>成本结构 </a:t>
            </a:r>
            <a:r>
              <a:rPr lang="en-US" altLang="zh-CN" dirty="0"/>
              <a:t>Cost Structure</a:t>
            </a:r>
            <a:endParaRPr lang="zh-CN" altLang="en-US" dirty="0"/>
          </a:p>
        </p:txBody>
      </p:sp>
      <p:sp>
        <p:nvSpPr>
          <p:cNvPr id="3" name="内容占位符 2">
            <a:extLst>
              <a:ext uri="{FF2B5EF4-FFF2-40B4-BE49-F238E27FC236}">
                <a16:creationId xmlns:a16="http://schemas.microsoft.com/office/drawing/2014/main" id="{2674FBFF-5D1E-4974-9F33-3A3E54584E43}"/>
              </a:ext>
            </a:extLst>
          </p:cNvPr>
          <p:cNvSpPr>
            <a:spLocks noGrp="1"/>
          </p:cNvSpPr>
          <p:nvPr>
            <p:ph idx="1"/>
          </p:nvPr>
        </p:nvSpPr>
        <p:spPr>
          <a:xfrm>
            <a:off x="628650" y="1480930"/>
            <a:ext cx="7886700" cy="5011944"/>
          </a:xfrm>
        </p:spPr>
        <p:txBody>
          <a:bodyPr>
            <a:normAutofit fontScale="85000" lnSpcReduction="20000"/>
          </a:bodyPr>
          <a:lstStyle/>
          <a:p>
            <a:r>
              <a:rPr lang="zh-CN" altLang="en-US" dirty="0"/>
              <a:t>运营一个商业模式所发生的全部成本</a:t>
            </a:r>
            <a:endParaRPr lang="en-US" altLang="zh-CN" dirty="0"/>
          </a:p>
          <a:p>
            <a:pPr lvl="1"/>
            <a:r>
              <a:rPr lang="zh-CN" altLang="en-US" dirty="0"/>
              <a:t>确定核心资源、关键业务和重要合作之后，成本核算将相对容易</a:t>
            </a:r>
            <a:endParaRPr lang="en-US" altLang="zh-CN" dirty="0"/>
          </a:p>
          <a:p>
            <a:pPr lvl="1"/>
            <a:r>
              <a:rPr lang="zh-CN" altLang="en-US" dirty="0"/>
              <a:t>也有以低成本结构为核心的商业模式（廉航、红米、</a:t>
            </a:r>
            <a:r>
              <a:rPr lang="en-US" altLang="zh-CN" dirty="0"/>
              <a:t>Zara</a:t>
            </a:r>
            <a:r>
              <a:rPr lang="zh-CN" altLang="en-US" dirty="0"/>
              <a:t>）</a:t>
            </a:r>
            <a:endParaRPr lang="en-US" altLang="zh-CN" dirty="0"/>
          </a:p>
          <a:p>
            <a:endParaRPr lang="en-US" altLang="zh-CN" sz="900" dirty="0"/>
          </a:p>
          <a:p>
            <a:r>
              <a:rPr lang="zh-CN" altLang="en-US" dirty="0"/>
              <a:t>导向</a:t>
            </a:r>
            <a:endParaRPr lang="en-US" altLang="zh-CN" dirty="0"/>
          </a:p>
          <a:p>
            <a:pPr lvl="1"/>
            <a:r>
              <a:rPr lang="zh-CN" altLang="en-US" dirty="0"/>
              <a:t>成本导向 </a:t>
            </a:r>
            <a:r>
              <a:rPr lang="en-US" altLang="zh-CN" dirty="0"/>
              <a:t>cost-driven</a:t>
            </a:r>
            <a:r>
              <a:rPr lang="zh-CN" altLang="en-US" dirty="0"/>
              <a:t>：成本最小化，创造并维持极尽精简的成本结构</a:t>
            </a:r>
            <a:endParaRPr lang="en-US" altLang="zh-CN" dirty="0"/>
          </a:p>
          <a:p>
            <a:pPr lvl="1"/>
            <a:r>
              <a:rPr lang="zh-CN" altLang="en-US" dirty="0"/>
              <a:t>价值导向 </a:t>
            </a:r>
            <a:r>
              <a:rPr lang="en-US" altLang="zh-CN" dirty="0"/>
              <a:t>value-driven</a:t>
            </a:r>
            <a:r>
              <a:rPr lang="zh-CN" altLang="en-US" dirty="0"/>
              <a:t>：高端的价值主张与高度的个性化服务</a:t>
            </a:r>
            <a:endParaRPr lang="en-US" altLang="zh-CN" dirty="0"/>
          </a:p>
          <a:p>
            <a:endParaRPr lang="en-US" altLang="zh-CN" sz="900" dirty="0"/>
          </a:p>
          <a:p>
            <a:r>
              <a:rPr lang="zh-CN" altLang="en-US" dirty="0"/>
              <a:t>特点 </a:t>
            </a:r>
            <a:endParaRPr lang="en-US" altLang="zh-CN" dirty="0"/>
          </a:p>
          <a:p>
            <a:pPr lvl="1"/>
            <a:r>
              <a:rPr lang="zh-CN" altLang="en-US" dirty="0"/>
              <a:t>固定成本：管理员工工资，租金，生产设备</a:t>
            </a:r>
            <a:endParaRPr lang="en-US" altLang="zh-CN" dirty="0"/>
          </a:p>
          <a:p>
            <a:pPr lvl="1"/>
            <a:r>
              <a:rPr lang="zh-CN" altLang="en-US" dirty="0"/>
              <a:t>可变成本：加工工人工资，加（</a:t>
            </a:r>
            <a:r>
              <a:rPr lang="en-US" altLang="zh-CN" dirty="0"/>
              <a:t>bai</a:t>
            </a:r>
            <a:r>
              <a:rPr lang="zh-CN" altLang="en-US" dirty="0"/>
              <a:t>）班（</a:t>
            </a:r>
            <a:r>
              <a:rPr lang="en-US" altLang="zh-CN" dirty="0" err="1"/>
              <a:t>ri</a:t>
            </a:r>
            <a:r>
              <a:rPr lang="zh-CN" altLang="en-US" dirty="0"/>
              <a:t>）费（</a:t>
            </a:r>
            <a:r>
              <a:rPr lang="en-US" altLang="zh-CN" dirty="0" err="1"/>
              <a:t>meng</a:t>
            </a:r>
            <a:r>
              <a:rPr lang="zh-CN" altLang="en-US" dirty="0"/>
              <a:t>），广告推广费，水电，原材料消耗</a:t>
            </a:r>
            <a:endParaRPr lang="en-US" altLang="zh-CN" dirty="0"/>
          </a:p>
          <a:p>
            <a:pPr lvl="1"/>
            <a:r>
              <a:rPr lang="zh-CN" altLang="en-US" dirty="0"/>
              <a:t>规模经济：大宗采购，大规模生产摊薄的固定成本</a:t>
            </a:r>
            <a:endParaRPr lang="en-US" altLang="zh-CN" dirty="0"/>
          </a:p>
          <a:p>
            <a:pPr lvl="1"/>
            <a:r>
              <a:rPr lang="zh-CN" altLang="en-US" dirty="0"/>
              <a:t>范围经济：渠道的复用（摊薄部分可变成本）</a:t>
            </a:r>
            <a:endParaRPr lang="en-US" altLang="zh-CN" dirty="0"/>
          </a:p>
          <a:p>
            <a:pPr lvl="1"/>
            <a:r>
              <a:rPr lang="zh-CN" altLang="en-US" b="1" dirty="0"/>
              <a:t>小米台灯为什么那么便宜？</a:t>
            </a:r>
            <a:endParaRPr lang="en-US" altLang="zh-CN" b="1" dirty="0"/>
          </a:p>
          <a:p>
            <a:pPr lvl="2"/>
            <a:r>
              <a:rPr lang="zh-CN" altLang="en-US" dirty="0">
                <a:solidFill>
                  <a:srgbClr val="FF0000"/>
                </a:solidFill>
              </a:rPr>
              <a:t>范围经济</a:t>
            </a:r>
            <a:r>
              <a:rPr lang="en-US" altLang="zh-CN" dirty="0">
                <a:solidFill>
                  <a:srgbClr val="FF0000"/>
                </a:solidFill>
              </a:rPr>
              <a:t>+</a:t>
            </a:r>
            <a:r>
              <a:rPr lang="zh-CN" altLang="en-US" dirty="0">
                <a:solidFill>
                  <a:srgbClr val="FF0000"/>
                </a:solidFill>
              </a:rPr>
              <a:t>规模经济的双向红利 </a:t>
            </a:r>
            <a:r>
              <a:rPr lang="en-US" altLang="zh-CN" dirty="0">
                <a:solidFill>
                  <a:srgbClr val="FF0000"/>
                </a:solidFill>
              </a:rPr>
              <a:t>– </a:t>
            </a:r>
            <a:r>
              <a:rPr lang="zh-CN" altLang="en-US" dirty="0">
                <a:solidFill>
                  <a:srgbClr val="FF0000"/>
                </a:solidFill>
              </a:rPr>
              <a:t>如何做到：米家生态</a:t>
            </a:r>
          </a:p>
        </p:txBody>
      </p:sp>
    </p:spTree>
    <p:extLst>
      <p:ext uri="{BB962C8B-B14F-4D97-AF65-F5344CB8AC3E}">
        <p14:creationId xmlns:p14="http://schemas.microsoft.com/office/powerpoint/2010/main" val="299275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anim calcmode="lin" valueType="num">
                                      <p:cBhvr additive="base">
                                        <p:cTn id="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9E1D1-B621-C0B1-4B3A-75D208948FC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444E0DF-44FD-ED4F-5616-C87189BB4C9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D74BCE7-6CFA-3939-6F74-F57F255F28AB}"/>
              </a:ext>
            </a:extLst>
          </p:cNvPr>
          <p:cNvPicPr>
            <a:picLocks noChangeAspect="1"/>
          </p:cNvPicPr>
          <p:nvPr/>
        </p:nvPicPr>
        <p:blipFill>
          <a:blip r:embed="rId2"/>
          <a:stretch>
            <a:fillRect/>
          </a:stretch>
        </p:blipFill>
        <p:spPr>
          <a:xfrm>
            <a:off x="314324" y="-204717"/>
            <a:ext cx="8829675" cy="2688243"/>
          </a:xfrm>
          <a:prstGeom prst="rect">
            <a:avLst/>
          </a:prstGeom>
        </p:spPr>
      </p:pic>
      <p:pic>
        <p:nvPicPr>
          <p:cNvPr id="7" name="图片 6">
            <a:extLst>
              <a:ext uri="{FF2B5EF4-FFF2-40B4-BE49-F238E27FC236}">
                <a16:creationId xmlns:a16="http://schemas.microsoft.com/office/drawing/2014/main" id="{FC6967D0-1468-A026-362D-5BF2B6AB6B78}"/>
              </a:ext>
            </a:extLst>
          </p:cNvPr>
          <p:cNvPicPr>
            <a:picLocks noChangeAspect="1"/>
          </p:cNvPicPr>
          <p:nvPr/>
        </p:nvPicPr>
        <p:blipFill>
          <a:blip r:embed="rId3"/>
          <a:stretch>
            <a:fillRect/>
          </a:stretch>
        </p:blipFill>
        <p:spPr>
          <a:xfrm>
            <a:off x="690409" y="2427358"/>
            <a:ext cx="7913429" cy="4402866"/>
          </a:xfrm>
          <a:prstGeom prst="rect">
            <a:avLst/>
          </a:prstGeom>
        </p:spPr>
      </p:pic>
    </p:spTree>
    <p:extLst>
      <p:ext uri="{BB962C8B-B14F-4D97-AF65-F5344CB8AC3E}">
        <p14:creationId xmlns:p14="http://schemas.microsoft.com/office/powerpoint/2010/main" val="953232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957E1-9B6B-46B0-88CB-72709AC37828}"/>
              </a:ext>
            </a:extLst>
          </p:cNvPr>
          <p:cNvSpPr>
            <a:spLocks noGrp="1"/>
          </p:cNvSpPr>
          <p:nvPr>
            <p:ph type="title"/>
          </p:nvPr>
        </p:nvSpPr>
        <p:spPr/>
        <p:txBody>
          <a:bodyPr/>
          <a:lstStyle/>
          <a:p>
            <a:r>
              <a:rPr lang="zh-CN" altLang="en-US" dirty="0"/>
              <a:t>重视模块之间的联系（以及联系的联系）</a:t>
            </a:r>
          </a:p>
        </p:txBody>
      </p:sp>
      <p:sp>
        <p:nvSpPr>
          <p:cNvPr id="3" name="内容占位符 2">
            <a:extLst>
              <a:ext uri="{FF2B5EF4-FFF2-40B4-BE49-F238E27FC236}">
                <a16:creationId xmlns:a16="http://schemas.microsoft.com/office/drawing/2014/main" id="{DCD48DB2-FA2F-4092-9A38-CB05F609E615}"/>
              </a:ext>
            </a:extLst>
          </p:cNvPr>
          <p:cNvSpPr>
            <a:spLocks noGrp="1"/>
          </p:cNvSpPr>
          <p:nvPr>
            <p:ph idx="1"/>
          </p:nvPr>
        </p:nvSpPr>
        <p:spPr>
          <a:xfrm>
            <a:off x="628650" y="1825624"/>
            <a:ext cx="7886700" cy="4667250"/>
          </a:xfrm>
        </p:spPr>
        <p:txBody>
          <a:bodyPr>
            <a:normAutofit fontScale="77500" lnSpcReduction="20000"/>
          </a:bodyPr>
          <a:lstStyle/>
          <a:p>
            <a:r>
              <a:rPr lang="zh-CN" altLang="en-US"/>
              <a:t>纵向联系（从上到下）</a:t>
            </a:r>
            <a:endParaRPr lang="en-US" altLang="zh-CN" dirty="0"/>
          </a:p>
          <a:p>
            <a:pPr lvl="1"/>
            <a:r>
              <a:rPr lang="zh-CN" altLang="en-US" b="1" dirty="0"/>
              <a:t>客户关系</a:t>
            </a:r>
            <a:r>
              <a:rPr lang="en-US" altLang="zh-CN" dirty="0"/>
              <a:t>-&gt;</a:t>
            </a:r>
            <a:r>
              <a:rPr lang="zh-CN" altLang="en-US" dirty="0"/>
              <a:t>渠道通路</a:t>
            </a:r>
            <a:r>
              <a:rPr lang="en-US" altLang="zh-CN" dirty="0"/>
              <a:t>-&gt;</a:t>
            </a:r>
            <a:r>
              <a:rPr lang="zh-CN" altLang="en-US" dirty="0"/>
              <a:t>收入来源</a:t>
            </a:r>
            <a:endParaRPr lang="en-US" altLang="zh-CN" dirty="0"/>
          </a:p>
          <a:p>
            <a:pPr lvl="1"/>
            <a:r>
              <a:rPr lang="zh-CN" altLang="en-US" b="1" dirty="0"/>
              <a:t>关键业务</a:t>
            </a:r>
            <a:r>
              <a:rPr lang="en-US" altLang="zh-CN" dirty="0"/>
              <a:t>-&gt;</a:t>
            </a:r>
            <a:r>
              <a:rPr lang="zh-CN" altLang="en-US" dirty="0"/>
              <a:t>关键资源</a:t>
            </a:r>
            <a:r>
              <a:rPr lang="en-US" altLang="zh-CN" dirty="0"/>
              <a:t>-&gt;</a:t>
            </a:r>
            <a:r>
              <a:rPr lang="zh-CN" altLang="en-US" dirty="0"/>
              <a:t>成本支出</a:t>
            </a:r>
            <a:endParaRPr lang="en-US" altLang="zh-CN" dirty="0"/>
          </a:p>
          <a:p>
            <a:endParaRPr lang="en-US" altLang="zh-CN" dirty="0"/>
          </a:p>
          <a:p>
            <a:r>
              <a:rPr lang="zh-CN" altLang="en-US" dirty="0"/>
              <a:t>跨越的联系</a:t>
            </a:r>
            <a:endParaRPr lang="en-US" altLang="zh-CN" dirty="0"/>
          </a:p>
          <a:p>
            <a:pPr lvl="1"/>
            <a:r>
              <a:rPr lang="zh-CN" altLang="en-US" dirty="0"/>
              <a:t>客户关系选择与成本支出导向（定制化、个人化 </a:t>
            </a:r>
            <a:r>
              <a:rPr lang="en-US" altLang="zh-CN" dirty="0"/>
              <a:t>– </a:t>
            </a:r>
            <a:r>
              <a:rPr lang="zh-CN" altLang="en-US" dirty="0"/>
              <a:t>价值导向 </a:t>
            </a:r>
            <a:r>
              <a:rPr lang="en-US" altLang="zh-CN" dirty="0"/>
              <a:t>VS </a:t>
            </a:r>
            <a:r>
              <a:rPr lang="zh-CN" altLang="en-US" dirty="0"/>
              <a:t>自动化、大众化 </a:t>
            </a:r>
            <a:r>
              <a:rPr lang="en-US" altLang="zh-CN" dirty="0"/>
              <a:t>– </a:t>
            </a:r>
            <a:r>
              <a:rPr lang="zh-CN" altLang="en-US" dirty="0"/>
              <a:t>成本导向）</a:t>
            </a:r>
            <a:endParaRPr lang="en-US" altLang="zh-CN" dirty="0"/>
          </a:p>
          <a:p>
            <a:pPr lvl="1"/>
            <a:r>
              <a:rPr lang="zh-CN" altLang="en-US" dirty="0"/>
              <a:t>除了价值主张与关键业务，关注建设渠道通路所需的核心资源与重要合作</a:t>
            </a:r>
            <a:endParaRPr lang="en-US" altLang="zh-CN" dirty="0"/>
          </a:p>
          <a:p>
            <a:pPr lvl="1"/>
            <a:r>
              <a:rPr lang="zh-CN" altLang="en-US" dirty="0"/>
              <a:t>细分的客户群体是否认同上游的重要合作方与引入的外部关键资源？</a:t>
            </a:r>
            <a:endParaRPr lang="en-US" altLang="zh-CN" dirty="0"/>
          </a:p>
          <a:p>
            <a:endParaRPr lang="en-US" altLang="zh-CN" dirty="0"/>
          </a:p>
          <a:p>
            <a:r>
              <a:rPr lang="zh-CN" altLang="en-US" dirty="0"/>
              <a:t>联系的联系</a:t>
            </a:r>
            <a:endParaRPr lang="en-US" altLang="zh-CN" dirty="0"/>
          </a:p>
          <a:p>
            <a:pPr lvl="1"/>
            <a:r>
              <a:rPr lang="zh-CN" altLang="en-US" i="1" dirty="0"/>
              <a:t>平台：多个“价值主张</a:t>
            </a:r>
            <a:r>
              <a:rPr lang="en-US" altLang="zh-CN" i="1" dirty="0"/>
              <a:t>-</a:t>
            </a:r>
            <a:r>
              <a:rPr lang="zh-CN" altLang="en-US" i="1" dirty="0"/>
              <a:t>客户细分”对的组合才能构成完整的收入来源</a:t>
            </a:r>
            <a:endParaRPr lang="en-US" altLang="zh-CN" i="1" dirty="0"/>
          </a:p>
          <a:p>
            <a:pPr lvl="2"/>
            <a:r>
              <a:rPr lang="zh-CN" altLang="en-US" sz="2300" dirty="0"/>
              <a:t>吸引用户的主张与用户愿意付费的主张</a:t>
            </a:r>
            <a:endParaRPr lang="en-US" altLang="zh-CN" sz="2300" dirty="0"/>
          </a:p>
          <a:p>
            <a:pPr lvl="2"/>
            <a:r>
              <a:rPr lang="zh-CN" altLang="en-US" sz="2300" dirty="0"/>
              <a:t>促进多种不同用户群体的交易：补贴谁？收费谁？</a:t>
            </a:r>
            <a:endParaRPr lang="en-US" altLang="zh-CN" sz="2300" dirty="0"/>
          </a:p>
          <a:p>
            <a:pPr lvl="2"/>
            <a:r>
              <a:rPr lang="zh-CN" altLang="en-US" sz="2300" dirty="0"/>
              <a:t>如何运维平台并促进不同用户群体加入</a:t>
            </a:r>
            <a:endParaRPr lang="en-US" altLang="zh-CN" sz="2300" dirty="0"/>
          </a:p>
        </p:txBody>
      </p:sp>
    </p:spTree>
    <p:extLst>
      <p:ext uri="{BB962C8B-B14F-4D97-AF65-F5344CB8AC3E}">
        <p14:creationId xmlns:p14="http://schemas.microsoft.com/office/powerpoint/2010/main" val="338187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28B74-897E-428D-9483-37AB41D2DF9F}"/>
              </a:ext>
            </a:extLst>
          </p:cNvPr>
          <p:cNvSpPr>
            <a:spLocks noGrp="1"/>
          </p:cNvSpPr>
          <p:nvPr>
            <p:ph type="title"/>
          </p:nvPr>
        </p:nvSpPr>
        <p:spPr>
          <a:xfrm>
            <a:off x="484446" y="407842"/>
            <a:ext cx="8175108" cy="994172"/>
          </a:xfrm>
        </p:spPr>
        <p:txBody>
          <a:bodyPr>
            <a:normAutofit fontScale="90000"/>
          </a:bodyPr>
          <a:lstStyle/>
          <a:p>
            <a:r>
              <a:rPr lang="zh-CN" altLang="en-US" dirty="0"/>
              <a:t>完整商业模式举例：从</a:t>
            </a:r>
            <a:r>
              <a:rPr lang="en-US" altLang="zh-CN" dirty="0"/>
              <a:t>iPod/iTunes</a:t>
            </a:r>
            <a:r>
              <a:rPr lang="zh-CN" altLang="en-US" dirty="0"/>
              <a:t>商业模式到“网抑云”</a:t>
            </a:r>
            <a:endParaRPr lang="zh-CN" altLang="en-US" dirty="0">
              <a:solidFill>
                <a:srgbClr val="FF0000"/>
              </a:solidFill>
            </a:endParaRPr>
          </a:p>
        </p:txBody>
      </p:sp>
      <p:pic>
        <p:nvPicPr>
          <p:cNvPr id="4" name="内容占位符 3">
            <a:extLst>
              <a:ext uri="{FF2B5EF4-FFF2-40B4-BE49-F238E27FC236}">
                <a16:creationId xmlns:a16="http://schemas.microsoft.com/office/drawing/2014/main" id="{C814BE82-F6A0-4F08-B0B3-87DA354A637F}"/>
              </a:ext>
            </a:extLst>
          </p:cNvPr>
          <p:cNvPicPr>
            <a:picLocks noGrp="1" noChangeAspect="1"/>
          </p:cNvPicPr>
          <p:nvPr>
            <p:ph idx="1"/>
          </p:nvPr>
        </p:nvPicPr>
        <p:blipFill>
          <a:blip r:embed="rId2"/>
          <a:stretch>
            <a:fillRect/>
          </a:stretch>
        </p:blipFill>
        <p:spPr>
          <a:xfrm>
            <a:off x="1471315" y="1976179"/>
            <a:ext cx="5932904" cy="3674216"/>
          </a:xfrm>
          <a:prstGeom prst="rect">
            <a:avLst/>
          </a:prstGeom>
        </p:spPr>
      </p:pic>
      <p:sp>
        <p:nvSpPr>
          <p:cNvPr id="3" name="矩形 2">
            <a:extLst>
              <a:ext uri="{FF2B5EF4-FFF2-40B4-BE49-F238E27FC236}">
                <a16:creationId xmlns:a16="http://schemas.microsoft.com/office/drawing/2014/main" id="{CE16984C-1516-4B32-A588-22455341174E}"/>
              </a:ext>
            </a:extLst>
          </p:cNvPr>
          <p:cNvSpPr/>
          <p:nvPr/>
        </p:nvSpPr>
        <p:spPr>
          <a:xfrm>
            <a:off x="3827725" y="2515931"/>
            <a:ext cx="1220086" cy="1297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1. </a:t>
            </a:r>
            <a:r>
              <a:rPr lang="zh-CN" altLang="en-US" sz="1350" dirty="0"/>
              <a:t>由</a:t>
            </a:r>
            <a:r>
              <a:rPr lang="en-US" altLang="zh-CN" sz="1350" dirty="0"/>
              <a:t>4g</a:t>
            </a:r>
            <a:r>
              <a:rPr lang="zh-CN" altLang="en-US" sz="1350" dirty="0"/>
              <a:t>形成的技术无缝演进至内容无缝</a:t>
            </a:r>
            <a:endParaRPr lang="en-US" altLang="zh-CN" sz="1350" dirty="0"/>
          </a:p>
          <a:p>
            <a:pPr algn="ctr"/>
            <a:endParaRPr lang="en-US" altLang="zh-CN" sz="1350" dirty="0"/>
          </a:p>
          <a:p>
            <a:pPr algn="ctr"/>
            <a:r>
              <a:rPr lang="en-US" altLang="zh-CN" sz="1350" dirty="0"/>
              <a:t>2. </a:t>
            </a:r>
            <a:r>
              <a:rPr lang="zh-CN" altLang="en-US" sz="1350" dirty="0"/>
              <a:t>上升到</a:t>
            </a:r>
            <a:r>
              <a:rPr lang="zh-CN" altLang="en-US" sz="1350" b="1" dirty="0">
                <a:solidFill>
                  <a:srgbClr val="FFFF00"/>
                </a:solidFill>
              </a:rPr>
              <a:t>体验共情</a:t>
            </a:r>
          </a:p>
        </p:txBody>
      </p:sp>
      <p:sp>
        <p:nvSpPr>
          <p:cNvPr id="6" name="矩形 5">
            <a:extLst>
              <a:ext uri="{FF2B5EF4-FFF2-40B4-BE49-F238E27FC236}">
                <a16:creationId xmlns:a16="http://schemas.microsoft.com/office/drawing/2014/main" id="{93FF2025-F0BF-4C8C-A7E4-573EC67EFD36}"/>
              </a:ext>
            </a:extLst>
          </p:cNvPr>
          <p:cNvSpPr/>
          <p:nvPr/>
        </p:nvSpPr>
        <p:spPr>
          <a:xfrm>
            <a:off x="6589543" y="3393006"/>
            <a:ext cx="1421396" cy="957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solidFill>
                  <a:srgbClr val="FFFF00"/>
                </a:solidFill>
              </a:rPr>
              <a:t>小众音乐爱好者</a:t>
            </a:r>
            <a:r>
              <a:rPr lang="zh-CN" altLang="en-US" sz="1350" dirty="0"/>
              <a:t>（含饭圈粉丝、</a:t>
            </a:r>
            <a:r>
              <a:rPr lang="zh-CN" altLang="en-US" sz="1350" b="1" dirty="0">
                <a:solidFill>
                  <a:srgbClr val="FFFF00"/>
                </a:solidFill>
              </a:rPr>
              <a:t>音乐综艺、</a:t>
            </a:r>
            <a:r>
              <a:rPr lang="en-US" altLang="zh-CN" sz="1350" b="1" dirty="0">
                <a:solidFill>
                  <a:srgbClr val="FFFF00"/>
                </a:solidFill>
              </a:rPr>
              <a:t>B</a:t>
            </a:r>
            <a:r>
              <a:rPr lang="zh-CN" altLang="en-US" sz="1350" b="1" dirty="0">
                <a:solidFill>
                  <a:srgbClr val="FFFF00"/>
                </a:solidFill>
              </a:rPr>
              <a:t>站音乐区</a:t>
            </a:r>
            <a:r>
              <a:rPr lang="zh-CN" altLang="en-US" sz="1350" dirty="0"/>
              <a:t>）</a:t>
            </a:r>
          </a:p>
        </p:txBody>
      </p:sp>
      <p:sp>
        <p:nvSpPr>
          <p:cNvPr id="7" name="矩形 6">
            <a:extLst>
              <a:ext uri="{FF2B5EF4-FFF2-40B4-BE49-F238E27FC236}">
                <a16:creationId xmlns:a16="http://schemas.microsoft.com/office/drawing/2014/main" id="{AFBF255C-C1C6-49DA-85C7-B617903E443C}"/>
              </a:ext>
            </a:extLst>
          </p:cNvPr>
          <p:cNvSpPr/>
          <p:nvPr/>
        </p:nvSpPr>
        <p:spPr>
          <a:xfrm>
            <a:off x="6637383" y="2375044"/>
            <a:ext cx="1860574" cy="629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多种场景（车载、居家、公交、办公）下的听众</a:t>
            </a:r>
          </a:p>
        </p:txBody>
      </p:sp>
      <p:sp>
        <p:nvSpPr>
          <p:cNvPr id="8" name="矩形 7">
            <a:extLst>
              <a:ext uri="{FF2B5EF4-FFF2-40B4-BE49-F238E27FC236}">
                <a16:creationId xmlns:a16="http://schemas.microsoft.com/office/drawing/2014/main" id="{B5F76A49-453C-43B3-8C19-42F9887408FC}"/>
              </a:ext>
            </a:extLst>
          </p:cNvPr>
          <p:cNvSpPr/>
          <p:nvPr/>
        </p:nvSpPr>
        <p:spPr>
          <a:xfrm>
            <a:off x="5340214" y="2965043"/>
            <a:ext cx="751762" cy="42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社区化</a:t>
            </a:r>
          </a:p>
        </p:txBody>
      </p:sp>
      <p:sp>
        <p:nvSpPr>
          <p:cNvPr id="9" name="矩形 8">
            <a:extLst>
              <a:ext uri="{FF2B5EF4-FFF2-40B4-BE49-F238E27FC236}">
                <a16:creationId xmlns:a16="http://schemas.microsoft.com/office/drawing/2014/main" id="{F9720D60-E302-42B5-8193-ABA89FC9673C}"/>
              </a:ext>
            </a:extLst>
          </p:cNvPr>
          <p:cNvSpPr/>
          <p:nvPr/>
        </p:nvSpPr>
        <p:spPr>
          <a:xfrm>
            <a:off x="2783068" y="2515931"/>
            <a:ext cx="1020731" cy="16028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版权</a:t>
            </a:r>
            <a:r>
              <a:rPr lang="zh-CN" altLang="en-US" sz="1350" dirty="0"/>
              <a:t>、云化音乐播放、智能硬件与</a:t>
            </a:r>
            <a:r>
              <a:rPr lang="en-US" altLang="zh-CN" sz="1350" dirty="0"/>
              <a:t>4G</a:t>
            </a:r>
            <a:r>
              <a:rPr lang="zh-CN" altLang="en-US" sz="1350" dirty="0"/>
              <a:t>、推荐算法、社区、平台导流</a:t>
            </a:r>
          </a:p>
        </p:txBody>
      </p:sp>
      <p:sp>
        <p:nvSpPr>
          <p:cNvPr id="11" name="矩形 10">
            <a:extLst>
              <a:ext uri="{FF2B5EF4-FFF2-40B4-BE49-F238E27FC236}">
                <a16:creationId xmlns:a16="http://schemas.microsoft.com/office/drawing/2014/main" id="{8BE6185C-7A1D-4DBC-A0B3-130848F88912}"/>
              </a:ext>
            </a:extLst>
          </p:cNvPr>
          <p:cNvSpPr/>
          <p:nvPr/>
        </p:nvSpPr>
        <p:spPr>
          <a:xfrm>
            <a:off x="5071243" y="3611272"/>
            <a:ext cx="1020731" cy="629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智能设备定制</a:t>
            </a:r>
            <a:r>
              <a:rPr lang="en-US" altLang="zh-CN" sz="1350" dirty="0"/>
              <a:t>/</a:t>
            </a:r>
            <a:r>
              <a:rPr lang="zh-CN" altLang="en-US" sz="1350" dirty="0"/>
              <a:t>预装</a:t>
            </a:r>
            <a:r>
              <a:rPr lang="en-US" altLang="zh-CN" sz="1350" dirty="0"/>
              <a:t>APP</a:t>
            </a:r>
            <a:endParaRPr lang="zh-CN" altLang="en-US" sz="1350" dirty="0"/>
          </a:p>
        </p:txBody>
      </p:sp>
      <p:sp>
        <p:nvSpPr>
          <p:cNvPr id="12" name="矩形 11">
            <a:extLst>
              <a:ext uri="{FF2B5EF4-FFF2-40B4-BE49-F238E27FC236}">
                <a16:creationId xmlns:a16="http://schemas.microsoft.com/office/drawing/2014/main" id="{4AC70042-6155-409C-A4B7-A8107539826A}"/>
              </a:ext>
            </a:extLst>
          </p:cNvPr>
          <p:cNvSpPr/>
          <p:nvPr/>
        </p:nvSpPr>
        <p:spPr>
          <a:xfrm>
            <a:off x="5733607" y="4738134"/>
            <a:ext cx="1334397" cy="629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月费、作为大厂“渠道”的补贴</a:t>
            </a:r>
          </a:p>
        </p:txBody>
      </p:sp>
      <p:sp>
        <p:nvSpPr>
          <p:cNvPr id="13" name="矩形 12">
            <a:extLst>
              <a:ext uri="{FF2B5EF4-FFF2-40B4-BE49-F238E27FC236}">
                <a16:creationId xmlns:a16="http://schemas.microsoft.com/office/drawing/2014/main" id="{085044A3-72E4-4C79-8AB5-E37584B9321B}"/>
              </a:ext>
            </a:extLst>
          </p:cNvPr>
          <p:cNvSpPr/>
          <p:nvPr/>
        </p:nvSpPr>
        <p:spPr>
          <a:xfrm>
            <a:off x="2716614" y="4732814"/>
            <a:ext cx="1020731" cy="629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版权、服务器使用费、人力</a:t>
            </a:r>
          </a:p>
        </p:txBody>
      </p:sp>
      <p:sp>
        <p:nvSpPr>
          <p:cNvPr id="14" name="矩形 13">
            <a:extLst>
              <a:ext uri="{FF2B5EF4-FFF2-40B4-BE49-F238E27FC236}">
                <a16:creationId xmlns:a16="http://schemas.microsoft.com/office/drawing/2014/main" id="{4364A525-4C7E-4DFA-AE55-74D8A20EF533}"/>
              </a:ext>
            </a:extLst>
          </p:cNvPr>
          <p:cNvSpPr/>
          <p:nvPr/>
        </p:nvSpPr>
        <p:spPr>
          <a:xfrm>
            <a:off x="1395516" y="3429000"/>
            <a:ext cx="1124400" cy="923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版权商、</a:t>
            </a:r>
            <a:r>
              <a:rPr lang="zh-CN" altLang="en-US" sz="1350" b="1" dirty="0">
                <a:solidFill>
                  <a:srgbClr val="FFFF00"/>
                </a:solidFill>
              </a:rPr>
              <a:t>自由音乐人</a:t>
            </a:r>
            <a:r>
              <a:rPr lang="zh-CN" altLang="en-US" sz="1350" dirty="0"/>
              <a:t>、智能设备生产商</a:t>
            </a:r>
          </a:p>
        </p:txBody>
      </p:sp>
    </p:spTree>
    <p:extLst>
      <p:ext uri="{BB962C8B-B14F-4D97-AF65-F5344CB8AC3E}">
        <p14:creationId xmlns:p14="http://schemas.microsoft.com/office/powerpoint/2010/main" val="44125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1" grpId="0" animBg="1"/>
      <p:bldP spid="12" grpId="0" animBg="1"/>
      <p:bldP spid="13" grpId="0" animBg="1"/>
      <p:bldP spid="14"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TotalTime>
  <Words>3387</Words>
  <Application>Microsoft Office PowerPoint</Application>
  <PresentationFormat>全屏显示(4:3)</PresentationFormat>
  <Paragraphs>275</Paragraphs>
  <Slides>26</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26</vt:i4>
      </vt:variant>
    </vt:vector>
  </HeadingPairs>
  <TitlesOfParts>
    <vt:vector size="33" baseType="lpstr">
      <vt:lpstr>等线</vt:lpstr>
      <vt:lpstr>等线 Light</vt:lpstr>
      <vt:lpstr>Arial</vt:lpstr>
      <vt:lpstr>Calibri</vt:lpstr>
      <vt:lpstr>Calibri Light</vt:lpstr>
      <vt:lpstr>Office 主题​​</vt:lpstr>
      <vt:lpstr>1_Office 主题​​</vt:lpstr>
      <vt:lpstr>需求与商业模式创新 第三章 商业模式类型 – 拆分与开放、互联网场景</vt:lpstr>
      <vt:lpstr>复习：核心资源 Key Resources</vt:lpstr>
      <vt:lpstr>复习：核心资源的进一步讨论</vt:lpstr>
      <vt:lpstr>复习：关键业务 Key Activities</vt:lpstr>
      <vt:lpstr>复习：重要合作 Key Partnership</vt:lpstr>
      <vt:lpstr>成本结构 Cost Structure</vt:lpstr>
      <vt:lpstr>PowerPoint 演示文稿</vt:lpstr>
      <vt:lpstr>重视模块之间的联系（以及联系的联系）</vt:lpstr>
      <vt:lpstr>完整商业模式举例：从iPod/iTunes商业模式到“网抑云”</vt:lpstr>
      <vt:lpstr>让画布动起来</vt:lpstr>
      <vt:lpstr>典型商业模式分类</vt:lpstr>
      <vt:lpstr>分拆商业模式：商业版的“关注分离”</vt:lpstr>
      <vt:lpstr>PowerPoint 演示文稿</vt:lpstr>
      <vt:lpstr>PowerPoint 演示文稿</vt:lpstr>
      <vt:lpstr>PowerPoint 演示文稿</vt:lpstr>
      <vt:lpstr>PowerPoint 演示文稿</vt:lpstr>
      <vt:lpstr>分拆商业模式补充：可口可乐</vt:lpstr>
      <vt:lpstr>开放的商业模式：系统性与外部伙伴合作</vt:lpstr>
      <vt:lpstr>由外到内与由内到外</vt:lpstr>
      <vt:lpstr>PowerPoint 演示文稿</vt:lpstr>
      <vt:lpstr>PowerPoint 演示文稿</vt:lpstr>
      <vt:lpstr>PowerPoint 演示文稿</vt:lpstr>
      <vt:lpstr>开放的商业模式补充：格力电器</vt:lpstr>
      <vt:lpstr>补充讨论：信息技术如何改变世界 – 构造场景</vt:lpstr>
      <vt:lpstr>补充讨论：被互联网定义的“新”场景</vt:lpstr>
      <vt:lpstr>补充讨论：互联网+软件天然的垄断趋势与后发软件的应对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Hongyu Kuang</dc:creator>
  <cp:lastModifiedBy>匡宏宇</cp:lastModifiedBy>
  <cp:revision>81</cp:revision>
  <dcterms:created xsi:type="dcterms:W3CDTF">2020-03-01T04:12:33Z</dcterms:created>
  <dcterms:modified xsi:type="dcterms:W3CDTF">2022-10-11T09:44:42Z</dcterms:modified>
</cp:coreProperties>
</file>